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3"/>
  </p:notesMasterIdLst>
  <p:handoutMasterIdLst>
    <p:handoutMasterId r:id="rId54"/>
  </p:handoutMasterIdLst>
  <p:sldIdLst>
    <p:sldId id="353" r:id="rId5"/>
    <p:sldId id="329" r:id="rId6"/>
    <p:sldId id="354" r:id="rId7"/>
    <p:sldId id="331" r:id="rId8"/>
    <p:sldId id="345" r:id="rId9"/>
    <p:sldId id="357" r:id="rId10"/>
    <p:sldId id="358" r:id="rId11"/>
    <p:sldId id="347" r:id="rId12"/>
    <p:sldId id="348" r:id="rId13"/>
    <p:sldId id="349" r:id="rId14"/>
    <p:sldId id="350" r:id="rId15"/>
    <p:sldId id="351" r:id="rId16"/>
    <p:sldId id="352" r:id="rId17"/>
    <p:sldId id="360" r:id="rId18"/>
    <p:sldId id="361" r:id="rId19"/>
    <p:sldId id="362" r:id="rId20"/>
    <p:sldId id="363" r:id="rId21"/>
    <p:sldId id="364" r:id="rId22"/>
    <p:sldId id="365" r:id="rId23"/>
    <p:sldId id="366" r:id="rId24"/>
    <p:sldId id="367" r:id="rId25"/>
    <p:sldId id="368" r:id="rId26"/>
    <p:sldId id="369" r:id="rId27"/>
    <p:sldId id="370" r:id="rId28"/>
    <p:sldId id="371" r:id="rId29"/>
    <p:sldId id="372" r:id="rId30"/>
    <p:sldId id="373" r:id="rId31"/>
    <p:sldId id="374" r:id="rId32"/>
    <p:sldId id="375" r:id="rId33"/>
    <p:sldId id="377" r:id="rId34"/>
    <p:sldId id="376" r:id="rId35"/>
    <p:sldId id="378" r:id="rId36"/>
    <p:sldId id="379" r:id="rId37"/>
    <p:sldId id="380" r:id="rId38"/>
    <p:sldId id="381"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56"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D7D9"/>
    <a:srgbClr val="93D3D9"/>
    <a:srgbClr val="AAD6FF"/>
    <a:srgbClr val="B2C8CD"/>
    <a:srgbClr val="CCD8D6"/>
    <a:srgbClr val="4F5945"/>
    <a:srgbClr val="73292A"/>
    <a:srgbClr val="7F867A"/>
    <a:srgbClr val="A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66" autoAdjust="0"/>
  </p:normalViewPr>
  <p:slideViewPr>
    <p:cSldViewPr snapToGrid="0">
      <p:cViewPr varScale="1">
        <p:scale>
          <a:sx n="78" d="100"/>
          <a:sy n="78" d="100"/>
        </p:scale>
        <p:origin x="878"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2" d="100"/>
          <a:sy n="82" d="100"/>
        </p:scale>
        <p:origin x="2784"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2/16/2025</a:t>
            </a:fld>
            <a:endParaRPr lang="en-US" dirty="0"/>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dirty="0"/>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2/16/2025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dirty="0"/>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dirty="0"/>
          </a:p>
        </p:txBody>
      </p:sp>
    </p:spTree>
    <p:extLst>
      <p:ext uri="{BB962C8B-B14F-4D97-AF65-F5344CB8AC3E}">
        <p14:creationId xmlns:p14="http://schemas.microsoft.com/office/powerpoint/2010/main" val="3127910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dirty="0"/>
          </a:p>
        </p:txBody>
      </p:sp>
    </p:spTree>
    <p:extLst>
      <p:ext uri="{BB962C8B-B14F-4D97-AF65-F5344CB8AC3E}">
        <p14:creationId xmlns:p14="http://schemas.microsoft.com/office/powerpoint/2010/main" val="3237519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775476F-A808-1F46-A368-07984F6DA22E}" type="slidenum">
              <a:rPr lang="en-US" smtClean="0"/>
              <a:t>20</a:t>
            </a:fld>
            <a:endParaRPr lang="en-US" dirty="0"/>
          </a:p>
        </p:txBody>
      </p:sp>
    </p:spTree>
    <p:extLst>
      <p:ext uri="{BB962C8B-B14F-4D97-AF65-F5344CB8AC3E}">
        <p14:creationId xmlns:p14="http://schemas.microsoft.com/office/powerpoint/2010/main" val="3990263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FD90036E-D78E-7995-BEF4-F64DA613C71D}"/>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408176" y="1463040"/>
            <a:ext cx="6327648" cy="2180543"/>
          </a:xfrm>
          <a:noFill/>
        </p:spPr>
        <p:txBody>
          <a:bodyPr anchor="b">
            <a:noAutofit/>
          </a:bodyPr>
          <a:lstStyle>
            <a:lvl1pPr algn="ctr">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911096" y="3995928"/>
            <a:ext cx="5321808" cy="824404"/>
          </a:xfrm>
          <a:noFill/>
        </p:spPr>
        <p:txBody>
          <a:bodyPr anchor="ct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770632"/>
            <a:ext cx="2487168" cy="3502152"/>
          </a:xfrm>
        </p:spPr>
        <p:txBody>
          <a:bodyPr lIns="91440" rIns="91440"/>
          <a:lstStyle>
            <a:lvl1pPr marL="0" indent="0">
              <a:spcAft>
                <a:spcPts val="120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3785616" y="2770632"/>
            <a:ext cx="7571232"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990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432304"/>
            <a:ext cx="6163056" cy="3739896"/>
          </a:xfrm>
        </p:spPr>
        <p:txBody>
          <a:bodyPr lIns="91440" rIns="91440"/>
          <a:lstStyle>
            <a:lvl1pPr marL="228600" indent="-228600">
              <a:spcAft>
                <a:spcPts val="0"/>
              </a:spcAft>
              <a:buClr>
                <a:schemeClr val="accent2"/>
              </a:buClr>
              <a:buFont typeface="Arial" panose="020B0604020202020204" pitchFamily="34" charset="0"/>
              <a:buChar char="•"/>
              <a:defRPr sz="2400">
                <a:solidFill>
                  <a:schemeClr val="tx2">
                    <a:lumMod val="25000"/>
                  </a:schemeClr>
                </a:solidFill>
              </a:defRPr>
            </a:lvl1pPr>
            <a:lvl2pPr marL="685800">
              <a:spcBef>
                <a:spcPts val="500"/>
              </a:spcBef>
              <a:buClr>
                <a:schemeClr val="accent2"/>
              </a:buClr>
              <a:defRPr sz="2400">
                <a:solidFill>
                  <a:schemeClr val="tx2">
                    <a:lumMod val="25000"/>
                  </a:schemeClr>
                </a:solidFill>
              </a:defRPr>
            </a:lvl2pPr>
            <a:lvl3pPr marL="1143000">
              <a:buClr>
                <a:schemeClr val="accent2"/>
              </a:buClr>
              <a:defRPr sz="2000">
                <a:solidFill>
                  <a:schemeClr val="tx2">
                    <a:lumMod val="25000"/>
                  </a:schemeClr>
                </a:solidFill>
              </a:defRPr>
            </a:lvl3pPr>
            <a:lvl4pPr marL="1600200">
              <a:buClr>
                <a:schemeClr val="accent2"/>
              </a:buClr>
              <a:defRPr sz="1800">
                <a:solidFill>
                  <a:schemeClr val="tx2">
                    <a:lumMod val="25000"/>
                  </a:schemeClr>
                </a:solidFill>
              </a:defRPr>
            </a:lvl4pPr>
            <a:lvl5pPr marL="20574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7424928" y="2441448"/>
            <a:ext cx="4169664" cy="3703320"/>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raphic 4">
            <a:extLst>
              <a:ext uri="{FF2B5EF4-FFF2-40B4-BE49-F238E27FC236}">
                <a16:creationId xmlns:a16="http://schemas.microsoft.com/office/drawing/2014/main" id="{1EB1C5A3-22FF-382D-3801-B6D9C4AC53E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52051"/>
          <a:stretch/>
        </p:blipFill>
        <p:spPr>
          <a:xfrm>
            <a:off x="4629335" y="1815780"/>
            <a:ext cx="5586493" cy="5042220"/>
          </a:xfrm>
          <a:prstGeom prst="rect">
            <a:avLst/>
          </a:prstGeom>
        </p:spPr>
      </p:pic>
    </p:spTree>
    <p:extLst>
      <p:ext uri="{BB962C8B-B14F-4D97-AF65-F5344CB8AC3E}">
        <p14:creationId xmlns:p14="http://schemas.microsoft.com/office/powerpoint/2010/main" val="659767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841248" y="2770632"/>
            <a:ext cx="10515600" cy="339242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209998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627632" y="822960"/>
            <a:ext cx="6327648" cy="2221992"/>
          </a:xfrm>
          <a:noFill/>
        </p:spPr>
        <p:txBody>
          <a:bodyPr anchor="b">
            <a:noAutofit/>
          </a:bodyPr>
          <a:lstStyle>
            <a:lvl1pPr algn="l">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627632" y="3428999"/>
            <a:ext cx="6309360" cy="1703439"/>
          </a:xfrm>
          <a:noFill/>
        </p:spPr>
        <p:txBody>
          <a:bodyPr anchor="t">
            <a:normAutofit/>
          </a:bodyPr>
          <a:lstStyle>
            <a:lvl1pPr marL="0" indent="0" algn="l">
              <a:lnSpc>
                <a:spcPct val="130000"/>
              </a:lnSpc>
              <a:spcBef>
                <a:spcPts val="0"/>
              </a:spcBef>
              <a:buNone/>
              <a:defRPr sz="2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16006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099048" y="530352"/>
            <a:ext cx="5385816" cy="1810512"/>
          </a:xfrm>
        </p:spPr>
        <p:txBody>
          <a:bodyPr anchor="b">
            <a:normAutofit/>
          </a:bodyPr>
          <a:lstStyle>
            <a:lvl1pPr>
              <a:defRPr sz="4000"/>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1" y="0"/>
            <a:ext cx="5174458" cy="6858000"/>
          </a:xfrm>
        </p:spPr>
        <p:txBody>
          <a:bodyPr/>
          <a:lstStyle>
            <a:lvl1pPr marL="0" indent="0">
              <a:buNone/>
              <a:defRPr/>
            </a:lvl1pPr>
          </a:lstStyle>
          <a:p>
            <a:r>
              <a:rPr lang="en-US"/>
              <a:t>Click icon to add picture</a:t>
            </a:r>
            <a:endParaRPr lang="en-US" dirty="0"/>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099048" y="2962656"/>
            <a:ext cx="5385816" cy="2706624"/>
          </a:xfrm>
        </p:spPr>
        <p:txBody>
          <a:bodyPr>
            <a:normAutofit/>
          </a:bodyPr>
          <a:lstStyle>
            <a:lvl1pPr marL="0" indent="0">
              <a:lnSpc>
                <a:spcPct val="100000"/>
              </a:lnSpc>
              <a:buClr>
                <a:srgbClr val="73292A"/>
              </a:buClr>
              <a:buNone/>
              <a:defRPr sz="2400"/>
            </a:lvl1pPr>
            <a:lvl2pPr marL="228600">
              <a:buClr>
                <a:srgbClr val="73292A"/>
              </a:buClr>
              <a:defRPr sz="2000"/>
            </a:lvl2pPr>
            <a:lvl3pPr marL="685800">
              <a:buClr>
                <a:srgbClr val="73292A"/>
              </a:buClr>
              <a:defRPr sz="1800"/>
            </a:lvl3pPr>
            <a:lvl4pPr marL="1143000">
              <a:buClr>
                <a:srgbClr val="73292A"/>
              </a:buClr>
              <a:defRPr sz="1600"/>
            </a:lvl4pPr>
            <a:lvl5pPr marL="1600200">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a:xfrm>
            <a:off x="6099048" y="6356350"/>
            <a:ext cx="4114800" cy="365125"/>
          </a:xfrm>
        </p:spPr>
        <p:txBody>
          <a:bodyPr/>
          <a:lstStyle/>
          <a:p>
            <a:r>
              <a:rPr lang="en-US" dirty="0"/>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11234928" y="6356350"/>
            <a:ext cx="716280" cy="365125"/>
          </a:xfrm>
        </p:spPr>
        <p:txBody>
          <a:bodyPr/>
          <a:lstStyle/>
          <a:p>
            <a:fld id="{294A09A9-5501-47C1-A89A-A340965A2BE2}" type="slidenum">
              <a:rPr lang="en-US" smtClean="0"/>
              <a:t>‹#›</a:t>
            </a:fld>
            <a:endParaRPr lang="en-US" dirty="0"/>
          </a:p>
        </p:txBody>
      </p:sp>
      <p:sp>
        <p:nvSpPr>
          <p:cNvPr id="10" name="Rectangle 9">
            <a:extLst>
              <a:ext uri="{FF2B5EF4-FFF2-40B4-BE49-F238E27FC236}">
                <a16:creationId xmlns:a16="http://schemas.microsoft.com/office/drawing/2014/main" id="{DCAF8C32-80F8-F614-8280-02F76781F238}"/>
              </a:ext>
            </a:extLst>
          </p:cNvPr>
          <p:cNvSpPr/>
          <p:nvPr userDrawn="1"/>
        </p:nvSpPr>
        <p:spPr>
          <a:xfrm>
            <a:off x="5174459" y="0"/>
            <a:ext cx="45719"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a:extLst>
              <a:ext uri="{FF2B5EF4-FFF2-40B4-BE49-F238E27FC236}">
                <a16:creationId xmlns:a16="http://schemas.microsoft.com/office/drawing/2014/main" id="{02CB607F-27CE-D613-F812-E70C738FA0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4723"/>
          <a:stretch/>
        </p:blipFill>
        <p:spPr>
          <a:xfrm>
            <a:off x="9959711" y="738051"/>
            <a:ext cx="2232289" cy="5381892"/>
          </a:xfrm>
          <a:prstGeom prst="rect">
            <a:avLst/>
          </a:prstGeom>
        </p:spPr>
      </p:pic>
      <p:cxnSp>
        <p:nvCxnSpPr>
          <p:cNvPr id="4" name="Straight Connector 3">
            <a:extLst>
              <a:ext uri="{FF2B5EF4-FFF2-40B4-BE49-F238E27FC236}">
                <a16:creationId xmlns:a16="http://schemas.microsoft.com/office/drawing/2014/main" id="{0A689F60-3D32-FD74-24A9-266643081E85}"/>
              </a:ext>
            </a:extLst>
          </p:cNvPr>
          <p:cNvCxnSpPr>
            <a:cxnSpLocks/>
          </p:cNvCxnSpPr>
          <p:nvPr userDrawn="1"/>
        </p:nvCxnSpPr>
        <p:spPr>
          <a:xfrm>
            <a:off x="6189979" y="2649682"/>
            <a:ext cx="332598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B827D708-B036-EE04-B213-EC3EAAE0681B}"/>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9029920" y="2509197"/>
            <a:ext cx="972078" cy="285381"/>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81912" y="2185416"/>
            <a:ext cx="9052560" cy="2487168"/>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7F691F67-3A33-EA2C-967A-86934DA1D47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69401" b="24659"/>
          <a:stretch/>
        </p:blipFill>
        <p:spPr>
          <a:xfrm>
            <a:off x="5856445" y="726334"/>
            <a:ext cx="1898043" cy="5405332"/>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1792" y="722376"/>
            <a:ext cx="6419088" cy="2350008"/>
          </a:xfrm>
        </p:spPr>
        <p:txBody>
          <a:bodyPr anchor="b">
            <a:normAutofit/>
          </a:bodyPr>
          <a:lstStyle>
            <a:lvl1pPr algn="ctr">
              <a:defRPr sz="4400"/>
            </a:lvl1pPr>
          </a:lstStyle>
          <a:p>
            <a:r>
              <a:rPr lang="en-US"/>
              <a:t>Click to edit Master title style</a:t>
            </a:r>
            <a:endParaRPr lang="en-US" dirty="0"/>
          </a:p>
        </p:txBody>
      </p:sp>
      <p:sp>
        <p:nvSpPr>
          <p:cNvPr id="13" name="Subtitle 2">
            <a:extLst>
              <a:ext uri="{FF2B5EF4-FFF2-40B4-BE49-F238E27FC236}">
                <a16:creationId xmlns:a16="http://schemas.microsoft.com/office/drawing/2014/main" id="{F6B0D1AB-E9D6-841F-7178-F60F07AF3B37}"/>
              </a:ext>
            </a:extLst>
          </p:cNvPr>
          <p:cNvSpPr>
            <a:spLocks noGrp="1"/>
          </p:cNvSpPr>
          <p:nvPr>
            <p:ph type="subTitle" idx="1"/>
          </p:nvPr>
        </p:nvSpPr>
        <p:spPr>
          <a:xfrm>
            <a:off x="640079" y="3931920"/>
            <a:ext cx="6419088" cy="1389888"/>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Picture Placeholder 6">
            <a:extLst>
              <a:ext uri="{FF2B5EF4-FFF2-40B4-BE49-F238E27FC236}">
                <a16:creationId xmlns:a16="http://schemas.microsoft.com/office/drawing/2014/main" id="{8B3132E8-A261-CEAB-129F-0FED7AD8D00C}"/>
              </a:ext>
            </a:extLst>
          </p:cNvPr>
          <p:cNvSpPr>
            <a:spLocks noGrp="1"/>
          </p:cNvSpPr>
          <p:nvPr>
            <p:ph type="pic" sz="quarter" idx="13"/>
          </p:nvPr>
        </p:nvSpPr>
        <p:spPr>
          <a:xfrm>
            <a:off x="7754488" y="0"/>
            <a:ext cx="4434464" cy="6858000"/>
          </a:xfrm>
        </p:spPr>
        <p:txBody>
          <a:bodyPr/>
          <a:lstStyle>
            <a:lvl1pPr marL="0" indent="0">
              <a:buNone/>
              <a:defRPr/>
            </a:lvl1pPr>
          </a:lstStyle>
          <a:p>
            <a:r>
              <a:rPr lang="en-US"/>
              <a:t>Click icon to add picture</a:t>
            </a:r>
            <a:endParaRPr lang="en-US" dirty="0"/>
          </a:p>
        </p:txBody>
      </p:sp>
      <p:cxnSp>
        <p:nvCxnSpPr>
          <p:cNvPr id="11" name="Straight Connector 10">
            <a:extLst>
              <a:ext uri="{FF2B5EF4-FFF2-40B4-BE49-F238E27FC236}">
                <a16:creationId xmlns:a16="http://schemas.microsoft.com/office/drawing/2014/main" id="{DB41B1E5-0891-6540-C6C6-2E4CF929E2D5}"/>
              </a:ext>
            </a:extLst>
          </p:cNvPr>
          <p:cNvCxnSpPr>
            <a:cxnSpLocks/>
          </p:cNvCxnSpPr>
          <p:nvPr userDrawn="1"/>
        </p:nvCxnSpPr>
        <p:spPr>
          <a:xfrm>
            <a:off x="1679972" y="3432325"/>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ext&#10;&#10;Description automatically generated">
            <a:extLst>
              <a:ext uri="{FF2B5EF4-FFF2-40B4-BE49-F238E27FC236}">
                <a16:creationId xmlns:a16="http://schemas.microsoft.com/office/drawing/2014/main" id="{2CA6CDBD-54C9-2154-A4D6-F432B3CF27F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3343169" y="3291840"/>
            <a:ext cx="972078" cy="285381"/>
          </a:xfrm>
          <a:prstGeom prst="rect">
            <a:avLst/>
          </a:prstGeom>
        </p:spPr>
      </p:pic>
      <p:sp>
        <p:nvSpPr>
          <p:cNvPr id="14" name="Rectangle 13">
            <a:extLst>
              <a:ext uri="{FF2B5EF4-FFF2-40B4-BE49-F238E27FC236}">
                <a16:creationId xmlns:a16="http://schemas.microsoft.com/office/drawing/2014/main" id="{57541814-983F-1B1C-1D5D-EBAC0D9BEB4C}"/>
              </a:ext>
            </a:extLst>
          </p:cNvPr>
          <p:cNvSpPr/>
          <p:nvPr userDrawn="1"/>
        </p:nvSpPr>
        <p:spPr>
          <a:xfrm>
            <a:off x="7711438"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23173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7D338C08-B5A9-DA78-1FE4-12BEFEB61B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6136" t="6121"/>
          <a:stretch/>
        </p:blipFill>
        <p:spPr>
          <a:xfrm rot="16200000" flipH="1" flipV="1">
            <a:off x="7528785" y="-1437953"/>
            <a:ext cx="3225262" cy="6101168"/>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0"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Graphic 6">
            <a:extLst>
              <a:ext uri="{FF2B5EF4-FFF2-40B4-BE49-F238E27FC236}">
                <a16:creationId xmlns:a16="http://schemas.microsoft.com/office/drawing/2014/main" id="{230C4EDD-E959-BB97-7574-864A6EDFD37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602251" y="4944272"/>
            <a:ext cx="3848748" cy="1913728"/>
          </a:xfrm>
          <a:prstGeom prst="rect">
            <a:avLst/>
          </a:prstGeom>
        </p:spPr>
      </p:pic>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1408176"/>
            <a:ext cx="3392424" cy="4014216"/>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724144" y="1536192"/>
            <a:ext cx="5696712" cy="3758184"/>
          </a:xfrm>
        </p:spPr>
        <p:txBody>
          <a:bodyPr/>
          <a:lstStyle>
            <a:lvl1pPr>
              <a:spcAft>
                <a:spcPts val="600"/>
              </a:spcAft>
              <a:buClr>
                <a:schemeClr val="accent2"/>
              </a:buClr>
              <a:defRPr sz="2200"/>
            </a:lvl1pPr>
            <a:lvl2pPr>
              <a:buClr>
                <a:schemeClr val="accent2"/>
              </a:buClr>
              <a:defRPr sz="2000"/>
            </a:lvl2pPr>
            <a:lvl3pPr>
              <a:buClr>
                <a:schemeClr val="accent2"/>
              </a:buClr>
              <a:defRPr sz="1800"/>
            </a:lvl3pPr>
            <a:lvl4pPr>
              <a:buClr>
                <a:schemeClr val="accent2"/>
              </a:buClr>
              <a:defRPr sz="1600"/>
            </a:lvl4pPr>
            <a:lvl5pPr>
              <a:buClr>
                <a:schemeClr val="accent2"/>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724144"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sp>
        <p:nvSpPr>
          <p:cNvPr id="10" name="Rectangle 9">
            <a:extLst>
              <a:ext uri="{FF2B5EF4-FFF2-40B4-BE49-F238E27FC236}">
                <a16:creationId xmlns:a16="http://schemas.microsoft.com/office/drawing/2014/main" id="{377048F4-9454-D035-3356-DD623DFCEE42}"/>
              </a:ext>
            </a:extLst>
          </p:cNvPr>
          <p:cNvSpPr/>
          <p:nvPr userDrawn="1"/>
        </p:nvSpPr>
        <p:spPr>
          <a:xfrm rot="5400000">
            <a:off x="1361771"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0420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Subtitle">
    <p:bg>
      <p:bgPr>
        <a:solidFill>
          <a:schemeClr val="bg1"/>
        </a:solidFill>
        <a:effectLst/>
      </p:bgPr>
    </p:bg>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68B802A0-174F-ED42-DB3C-30B25D7D20B7}"/>
              </a:ext>
            </a:extLst>
          </p:cNvPr>
          <p:cNvSpPr>
            <a:spLocks noGrp="1"/>
          </p:cNvSpPr>
          <p:nvPr>
            <p:ph type="pic" sz="quarter" idx="10"/>
          </p:nvPr>
        </p:nvSpPr>
        <p:spPr>
          <a:xfrm>
            <a:off x="0" y="0"/>
            <a:ext cx="12192000" cy="6858000"/>
          </a:xfrm>
          <a:solidFill>
            <a:schemeClr val="tx1">
              <a:lumMod val="50000"/>
              <a:lumOff val="50000"/>
            </a:schemeClr>
          </a:solidFill>
        </p:spPr>
        <p:txBody>
          <a:bodyPr/>
          <a:lstStyle>
            <a:lvl1pPr marL="0" indent="0">
              <a:buNone/>
              <a:defRPr>
                <a:solidFill>
                  <a:schemeClr val="bg1"/>
                </a:solidFill>
              </a:defRPr>
            </a:lvl1pPr>
          </a:lstStyle>
          <a:p>
            <a:r>
              <a:rPr lang="en-US"/>
              <a:t>Click icon to add picture</a:t>
            </a:r>
            <a:endParaRPr lang="en-US" dirty="0"/>
          </a:p>
        </p:txBody>
      </p:sp>
      <p:sp>
        <p:nvSpPr>
          <p:cNvPr id="5" name="Title 1">
            <a:extLst>
              <a:ext uri="{FF2B5EF4-FFF2-40B4-BE49-F238E27FC236}">
                <a16:creationId xmlns:a16="http://schemas.microsoft.com/office/drawing/2014/main" id="{C5682FAF-43FC-D4B4-4D6A-E5D70198C128}"/>
              </a:ext>
            </a:extLst>
          </p:cNvPr>
          <p:cNvSpPr>
            <a:spLocks noGrp="1"/>
          </p:cNvSpPr>
          <p:nvPr>
            <p:ph type="ctrTitle"/>
          </p:nvPr>
        </p:nvSpPr>
        <p:spPr>
          <a:xfrm>
            <a:off x="1527048" y="2276856"/>
            <a:ext cx="9144000" cy="1508760"/>
          </a:xfrm>
          <a:noFill/>
        </p:spPr>
        <p:txBody>
          <a:bodyPr anchor="ctr">
            <a:noAutofit/>
          </a:bodyPr>
          <a:lstStyle>
            <a:lvl1pPr algn="ctr">
              <a:defRPr sz="4800">
                <a:solidFill>
                  <a:schemeClr val="bg1"/>
                </a:solidFill>
              </a:defRPr>
            </a:lvl1pPr>
          </a:lstStyle>
          <a:p>
            <a:r>
              <a:rPr lang="en-US"/>
              <a:t>Click to edit Master title style</a:t>
            </a:r>
            <a:endParaRPr lang="en-US" dirty="0"/>
          </a:p>
        </p:txBody>
      </p:sp>
      <p:sp>
        <p:nvSpPr>
          <p:cNvPr id="2" name="Subtitle 2">
            <a:extLst>
              <a:ext uri="{FF2B5EF4-FFF2-40B4-BE49-F238E27FC236}">
                <a16:creationId xmlns:a16="http://schemas.microsoft.com/office/drawing/2014/main" id="{FB724EDC-0FF4-BC78-C7CF-5B31189CBFC2}"/>
              </a:ext>
            </a:extLst>
          </p:cNvPr>
          <p:cNvSpPr>
            <a:spLocks noGrp="1"/>
          </p:cNvSpPr>
          <p:nvPr>
            <p:ph type="subTitle" idx="1"/>
          </p:nvPr>
        </p:nvSpPr>
        <p:spPr>
          <a:xfrm>
            <a:off x="1527048" y="3858768"/>
            <a:ext cx="9144000" cy="841248"/>
          </a:xfrm>
          <a:noFill/>
        </p:spPr>
        <p:txBody>
          <a:bodyPr anchor="t"/>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93911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6865A83-7754-90AF-ABA5-0759C2C74767}"/>
              </a:ext>
            </a:extLst>
          </p:cNvPr>
          <p:cNvSpPr/>
          <p:nvPr userDrawn="1"/>
        </p:nvSpPr>
        <p:spPr>
          <a:xfrm>
            <a:off x="-1" y="0"/>
            <a:ext cx="12188952" cy="204825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932688" y="228600"/>
            <a:ext cx="9528048" cy="1600200"/>
          </a:xfrm>
        </p:spPr>
        <p:txBody>
          <a:bodyPr/>
          <a:lstStyle>
            <a:lvl1pPr>
              <a:defRPr>
                <a:solidFill>
                  <a:schemeClr val="bg1"/>
                </a:solidFill>
              </a:defRPr>
            </a:lvl1pPr>
          </a:lstStyle>
          <a:p>
            <a:r>
              <a:rPr lang="en-US"/>
              <a:t>Click to edit Master title style</a:t>
            </a:r>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8">
            <a:extLst>
              <a:ext uri="{FF2B5EF4-FFF2-40B4-BE49-F238E27FC236}">
                <a16:creationId xmlns:a16="http://schemas.microsoft.com/office/drawing/2014/main" id="{450D1A9C-4404-2909-F0C4-B7571474C940}"/>
              </a:ext>
            </a:extLst>
          </p:cNvPr>
          <p:cNvSpPr>
            <a:spLocks noGrp="1"/>
          </p:cNvSpPr>
          <p:nvPr>
            <p:ph sz="quarter" idx="13"/>
          </p:nvPr>
        </p:nvSpPr>
        <p:spPr>
          <a:xfrm>
            <a:off x="6684264" y="2523744"/>
            <a:ext cx="4864608" cy="3694176"/>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2000">
                <a:solidFill>
                  <a:schemeClr val="tx2">
                    <a:lumMod val="25000"/>
                  </a:schemeClr>
                </a:solidFill>
              </a:defRPr>
            </a:lvl3pPr>
            <a:lvl4pPr marL="1143000">
              <a:buClr>
                <a:schemeClr val="accent2"/>
              </a:buClr>
              <a:defRPr sz="1800">
                <a:solidFill>
                  <a:schemeClr val="tx2">
                    <a:lumMod val="25000"/>
                  </a:schemeClr>
                </a:solidFill>
              </a:defRPr>
            </a:lvl4pPr>
            <a:lvl5pPr marL="1600200">
              <a:buClr>
                <a:schemeClr val="accent2"/>
              </a:buCl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pic>
        <p:nvPicPr>
          <p:cNvPr id="8" name="Graphic 7">
            <a:extLst>
              <a:ext uri="{FF2B5EF4-FFF2-40B4-BE49-F238E27FC236}">
                <a16:creationId xmlns:a16="http://schemas.microsoft.com/office/drawing/2014/main" id="{D1885D14-9B48-E0B1-43FF-B19F5005FDA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b="32292"/>
          <a:stretch/>
        </p:blipFill>
        <p:spPr>
          <a:xfrm>
            <a:off x="8472405" y="132047"/>
            <a:ext cx="3848748" cy="1913728"/>
          </a:xfrm>
          <a:prstGeom prst="rect">
            <a:avLst/>
          </a:prstGeom>
        </p:spPr>
      </p:pic>
      <p:sp>
        <p:nvSpPr>
          <p:cNvPr id="10" name="Rectangle 9">
            <a:extLst>
              <a:ext uri="{FF2B5EF4-FFF2-40B4-BE49-F238E27FC236}">
                <a16:creationId xmlns:a16="http://schemas.microsoft.com/office/drawing/2014/main" id="{CD7ECFC8-50F2-4F2A-960A-F4F79E198620}"/>
              </a:ext>
            </a:extLst>
          </p:cNvPr>
          <p:cNvSpPr/>
          <p:nvPr userDrawn="1"/>
        </p:nvSpPr>
        <p:spPr>
          <a:xfrm>
            <a:off x="0" y="2022420"/>
            <a:ext cx="12192000"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8098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B7F52C37-6A33-FD57-31EC-516F581DF1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7420" b="36176"/>
          <a:stretch/>
        </p:blipFill>
        <p:spPr>
          <a:xfrm>
            <a:off x="0" y="2510651"/>
            <a:ext cx="2841744" cy="4347350"/>
          </a:xfrm>
          <a:prstGeom prst="rect">
            <a:avLst/>
          </a:prstGeom>
        </p:spPr>
      </p:pic>
      <p:sp>
        <p:nvSpPr>
          <p:cNvPr id="6" name="Rectangle 5">
            <a:extLst>
              <a:ext uri="{FF2B5EF4-FFF2-40B4-BE49-F238E27FC236}">
                <a16:creationId xmlns:a16="http://schemas.microsoft.com/office/drawing/2014/main" id="{A6865A83-7754-90AF-ABA5-0759C2C74767}"/>
              </a:ext>
            </a:extLst>
          </p:cNvPr>
          <p:cNvSpPr/>
          <p:nvPr userDrawn="1"/>
        </p:nvSpPr>
        <p:spPr>
          <a:xfrm>
            <a:off x="7397496" y="0"/>
            <a:ext cx="4790941"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10998D-17F5-CC68-2E37-9789F050BF62}"/>
              </a:ext>
            </a:extLst>
          </p:cNvPr>
          <p:cNvSpPr>
            <a:spLocks noGrp="1"/>
          </p:cNvSpPr>
          <p:nvPr>
            <p:ph type="title"/>
          </p:nvPr>
        </p:nvSpPr>
        <p:spPr>
          <a:xfrm>
            <a:off x="8101584" y="1408176"/>
            <a:ext cx="3392424" cy="4014216"/>
          </a:xfrm>
        </p:spPr>
        <p:txBody>
          <a:bodyPr/>
          <a:lstStyle>
            <a:lvl1pPr>
              <a:defRPr>
                <a:solidFill>
                  <a:schemeClr val="bg1"/>
                </a:solidFill>
              </a:defRPr>
            </a:lvl1pPr>
          </a:lstStyle>
          <a:p>
            <a:r>
              <a:rPr lang="en-US"/>
              <a:t>Click to edit Master title style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932688" y="685800"/>
            <a:ext cx="5276088" cy="1563624"/>
          </a:xfrm>
        </p:spPr>
        <p:txBody>
          <a:bodyPr>
            <a:noAutofit/>
          </a:bodyPr>
          <a:lstStyle>
            <a:lvl1pPr marL="457200" indent="-457200">
              <a:lnSpc>
                <a:spcPct val="100000"/>
              </a:lnSpc>
              <a:spcBef>
                <a:spcPts val="1000"/>
              </a:spcBef>
              <a:spcAft>
                <a:spcPts val="0"/>
              </a:spcAft>
              <a:buClr>
                <a:schemeClr val="accent2"/>
              </a:buClr>
              <a:buFont typeface="+mj-lt"/>
              <a:buAutoNum type="arabicPeriod"/>
              <a:defRPr sz="2400">
                <a:solidFill>
                  <a:schemeClr val="tx2">
                    <a:lumMod val="25000"/>
                  </a:schemeClr>
                </a:solidFill>
              </a:defRPr>
            </a:lvl1pPr>
            <a:lvl2pPr marL="914400" indent="-457200">
              <a:buClr>
                <a:schemeClr val="accent2"/>
              </a:buClr>
              <a:buFont typeface="+mj-lt"/>
              <a:buAutoNum type="alphaLcPeriod"/>
              <a:defRPr sz="2400">
                <a:solidFill>
                  <a:schemeClr val="tx2">
                    <a:lumMod val="25000"/>
                  </a:schemeClr>
                </a:solidFill>
              </a:defRPr>
            </a:lvl2pPr>
            <a:lvl3pPr marL="1371600" indent="-457200">
              <a:buClr>
                <a:schemeClr val="accent2"/>
              </a:buClr>
              <a:buFont typeface="+mj-lt"/>
              <a:buAutoNum type="romanLcPeriod"/>
              <a:defRPr sz="2000">
                <a:solidFill>
                  <a:schemeClr val="tx2">
                    <a:lumMod val="25000"/>
                  </a:schemeClr>
                </a:solidFill>
              </a:defRPr>
            </a:lvl3pPr>
            <a:lvl4pPr marL="1714500" indent="-342900">
              <a:buClr>
                <a:schemeClr val="accent2"/>
              </a:buClr>
              <a:buFont typeface="+mj-lt"/>
              <a:buAutoNum type="arabicParenR"/>
              <a:defRPr sz="1800">
                <a:solidFill>
                  <a:schemeClr val="tx2">
                    <a:lumMod val="25000"/>
                  </a:schemeClr>
                </a:solidFill>
              </a:defRPr>
            </a:lvl4pPr>
            <a:lvl5pPr marL="2171700" indent="-342900">
              <a:buClr>
                <a:schemeClr val="accent2"/>
              </a:buClr>
              <a:buFont typeface="+mj-lt"/>
              <a:buAutoNum type="alphaLcParenR"/>
              <a:defRPr sz="16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8">
            <a:extLst>
              <a:ext uri="{FF2B5EF4-FFF2-40B4-BE49-F238E27FC236}">
                <a16:creationId xmlns:a16="http://schemas.microsoft.com/office/drawing/2014/main" id="{EC526101-2775-A309-0B4A-DB278C3974D2}"/>
              </a:ext>
            </a:extLst>
          </p:cNvPr>
          <p:cNvSpPr>
            <a:spLocks noGrp="1"/>
          </p:cNvSpPr>
          <p:nvPr>
            <p:ph sz="quarter" idx="13"/>
          </p:nvPr>
        </p:nvSpPr>
        <p:spPr>
          <a:xfrm>
            <a:off x="932688" y="2697480"/>
            <a:ext cx="5276088" cy="3483864"/>
          </a:xfrm>
        </p:spPr>
        <p:txBody>
          <a:bodyPr/>
          <a:lstStyle>
            <a:lvl1pPr marL="0" indent="0">
              <a:spcAft>
                <a:spcPts val="0"/>
              </a:spcAft>
              <a:buClr>
                <a:schemeClr val="accent2"/>
              </a:buClr>
              <a:buNone/>
              <a:defRPr sz="2400">
                <a:solidFill>
                  <a:schemeClr val="tx2">
                    <a:lumMod val="25000"/>
                  </a:schemeClr>
                </a:solidFill>
              </a:defRPr>
            </a:lvl1pPr>
            <a:lvl2pPr marL="228600">
              <a:spcBef>
                <a:spcPts val="1000"/>
              </a:spcBef>
              <a:buClr>
                <a:schemeClr val="accent2"/>
              </a:buClr>
              <a:defRPr sz="2400">
                <a:solidFill>
                  <a:schemeClr val="tx2">
                    <a:lumMod val="25000"/>
                  </a:schemeClr>
                </a:solidFill>
              </a:defRPr>
            </a:lvl2pPr>
            <a:lvl3pPr marL="685800">
              <a:buClr>
                <a:schemeClr val="accent2"/>
              </a:buClr>
              <a:defRPr sz="1800">
                <a:solidFill>
                  <a:schemeClr val="tx2">
                    <a:lumMod val="25000"/>
                  </a:schemeClr>
                </a:solidFill>
              </a:defRPr>
            </a:lvl3pPr>
            <a:lvl4pPr marL="1143000">
              <a:buClr>
                <a:schemeClr val="accent2"/>
              </a:buClr>
              <a:defRPr sz="1600">
                <a:solidFill>
                  <a:schemeClr val="tx2">
                    <a:lumMod val="25000"/>
                  </a:schemeClr>
                </a:solidFill>
              </a:defRPr>
            </a:lvl4pPr>
            <a:lvl5pPr marL="1600200">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932688"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lvl1pPr>
              <a:defRPr>
                <a:solidFill>
                  <a:schemeClr val="bg1"/>
                </a:solidFill>
              </a:defRPr>
            </a:lvl1pPr>
          </a:lstStyle>
          <a:p>
            <a:fld id="{294A09A9-5501-47C1-A89A-A340965A2BE2}" type="slidenum">
              <a:rPr lang="en-US" smtClean="0"/>
              <a:pPr/>
              <a:t>‹#›</a:t>
            </a:fld>
            <a:endParaRPr lang="en-US" dirty="0"/>
          </a:p>
        </p:txBody>
      </p:sp>
      <p:pic>
        <p:nvPicPr>
          <p:cNvPr id="12" name="Graphic 11">
            <a:extLst>
              <a:ext uri="{FF2B5EF4-FFF2-40B4-BE49-F238E27FC236}">
                <a16:creationId xmlns:a16="http://schemas.microsoft.com/office/drawing/2014/main" id="{45719EF3-43BC-5F74-7396-273F72ED3CBC}"/>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32292"/>
          <a:stretch/>
        </p:blipFill>
        <p:spPr>
          <a:xfrm>
            <a:off x="8001534" y="4944272"/>
            <a:ext cx="3848748" cy="1913728"/>
          </a:xfrm>
          <a:prstGeom prst="rect">
            <a:avLst/>
          </a:prstGeom>
        </p:spPr>
      </p:pic>
      <p:sp>
        <p:nvSpPr>
          <p:cNvPr id="13" name="Rectangle 12">
            <a:extLst>
              <a:ext uri="{FF2B5EF4-FFF2-40B4-BE49-F238E27FC236}">
                <a16:creationId xmlns:a16="http://schemas.microsoft.com/office/drawing/2014/main" id="{137D205C-32E5-5A54-8D89-CB56198B06E5}"/>
              </a:ext>
            </a:extLst>
          </p:cNvPr>
          <p:cNvSpPr/>
          <p:nvPr userDrawn="1"/>
        </p:nvSpPr>
        <p:spPr>
          <a:xfrm rot="5400000">
            <a:off x="3949200" y="3406143"/>
            <a:ext cx="6857999" cy="45719"/>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7182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with imag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516D97AE-EB24-C3DA-21A1-E8EE4631ACE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2118" r="47395" b="22709"/>
          <a:stretch/>
        </p:blipFill>
        <p:spPr>
          <a:xfrm flipH="1">
            <a:off x="4448831" y="805912"/>
            <a:ext cx="1464735" cy="4961437"/>
          </a:xfrm>
          <a:prstGeom prst="rect">
            <a:avLst/>
          </a:prstGeom>
        </p:spPr>
      </p:pic>
      <p:sp>
        <p:nvSpPr>
          <p:cNvPr id="10" name="Rectangle 9">
            <a:extLst>
              <a:ext uri="{FF2B5EF4-FFF2-40B4-BE49-F238E27FC236}">
                <a16:creationId xmlns:a16="http://schemas.microsoft.com/office/drawing/2014/main" id="{5CBF43B9-3946-05E6-521F-EE4BB59B49D0}"/>
              </a:ext>
            </a:extLst>
          </p:cNvPr>
          <p:cNvSpPr/>
          <p:nvPr userDrawn="1"/>
        </p:nvSpPr>
        <p:spPr>
          <a:xfrm>
            <a:off x="4434840" y="0"/>
            <a:ext cx="45719" cy="6858000"/>
          </a:xfrm>
          <a:prstGeom prst="rect">
            <a:avLst/>
          </a:prstGeom>
          <a:solidFill>
            <a:schemeClr val="tx2">
              <a:lumMod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E14DEF57-E0D6-D7CA-5D3C-FC97EAB0620A}"/>
              </a:ext>
            </a:extLst>
          </p:cNvPr>
          <p:cNvSpPr>
            <a:spLocks noGrp="1"/>
          </p:cNvSpPr>
          <p:nvPr>
            <p:ph type="title"/>
          </p:nvPr>
        </p:nvSpPr>
        <p:spPr>
          <a:xfrm>
            <a:off x="5193792" y="557784"/>
            <a:ext cx="6419088" cy="1929384"/>
          </a:xfrm>
        </p:spPr>
        <p:txBody>
          <a:bodyPr anchor="b">
            <a:normAutofit/>
          </a:bodyPr>
          <a:lstStyle>
            <a:lvl1pPr algn="ctr">
              <a:defRPr sz="4400"/>
            </a:lvl1pPr>
          </a:lstStyle>
          <a:p>
            <a:r>
              <a:rPr lang="en-US"/>
              <a:t>Click to edit Master title style</a:t>
            </a:r>
            <a:endParaRPr lang="en-US" dirty="0"/>
          </a:p>
        </p:txBody>
      </p:sp>
      <p:sp>
        <p:nvSpPr>
          <p:cNvPr id="8" name="Picture Placeholder 6">
            <a:extLst>
              <a:ext uri="{FF2B5EF4-FFF2-40B4-BE49-F238E27FC236}">
                <a16:creationId xmlns:a16="http://schemas.microsoft.com/office/drawing/2014/main" id="{930B4666-31C5-1F2B-27D9-2A9F6EC970DD}"/>
              </a:ext>
            </a:extLst>
          </p:cNvPr>
          <p:cNvSpPr>
            <a:spLocks noGrp="1"/>
          </p:cNvSpPr>
          <p:nvPr>
            <p:ph type="pic" sz="quarter" idx="13"/>
          </p:nvPr>
        </p:nvSpPr>
        <p:spPr>
          <a:xfrm>
            <a:off x="0" y="0"/>
            <a:ext cx="4434464" cy="6858000"/>
          </a:xfrm>
        </p:spPr>
        <p:txBody>
          <a:bodyPr/>
          <a:lstStyle>
            <a:lvl1pPr marL="0" indent="0">
              <a:buNone/>
              <a:defRPr/>
            </a:lvl1pPr>
          </a:lstStyle>
          <a:p>
            <a:r>
              <a:rPr lang="en-US"/>
              <a:t>Click icon to add picture</a:t>
            </a:r>
            <a:endParaRPr lang="en-US" dirty="0"/>
          </a:p>
        </p:txBody>
      </p:sp>
      <p:sp>
        <p:nvSpPr>
          <p:cNvPr id="9" name="Content Placeholder 8">
            <a:extLst>
              <a:ext uri="{FF2B5EF4-FFF2-40B4-BE49-F238E27FC236}">
                <a16:creationId xmlns:a16="http://schemas.microsoft.com/office/drawing/2014/main" id="{1DBC944E-6F68-C409-3596-8B6F50E09B9B}"/>
              </a:ext>
            </a:extLst>
          </p:cNvPr>
          <p:cNvSpPr>
            <a:spLocks noGrp="1"/>
          </p:cNvSpPr>
          <p:nvPr>
            <p:ph sz="quarter" idx="12"/>
          </p:nvPr>
        </p:nvSpPr>
        <p:spPr>
          <a:xfrm>
            <a:off x="5193792" y="3328416"/>
            <a:ext cx="6419088" cy="2441448"/>
          </a:xfrm>
        </p:spPr>
        <p:txBody>
          <a:bodyPr/>
          <a:lstStyle>
            <a:lvl1pPr marL="0" indent="0" algn="ctr">
              <a:lnSpc>
                <a:spcPct val="90000"/>
              </a:lnSpc>
              <a:spcAft>
                <a:spcPts val="1200"/>
              </a:spcAft>
              <a:buClr>
                <a:schemeClr val="accent2"/>
              </a:buClr>
              <a:buNone/>
              <a:defRPr sz="2400">
                <a:solidFill>
                  <a:schemeClr val="tx2">
                    <a:lumMod val="25000"/>
                  </a:schemeClr>
                </a:solidFill>
              </a:defRPr>
            </a:lvl1pPr>
            <a:lvl2pPr algn="ctr">
              <a:buClr>
                <a:schemeClr val="accent2"/>
              </a:buClr>
              <a:defRPr sz="2000">
                <a:solidFill>
                  <a:schemeClr val="tx2">
                    <a:lumMod val="25000"/>
                  </a:schemeClr>
                </a:solidFill>
              </a:defRPr>
            </a:lvl2pPr>
            <a:lvl3pPr algn="ctr">
              <a:buClr>
                <a:schemeClr val="accent2"/>
              </a:buClr>
              <a:defRPr sz="1800">
                <a:solidFill>
                  <a:schemeClr val="tx2">
                    <a:lumMod val="25000"/>
                  </a:schemeClr>
                </a:solidFill>
              </a:defRPr>
            </a:lvl3pPr>
            <a:lvl4pPr algn="ctr">
              <a:buClr>
                <a:schemeClr val="accent2"/>
              </a:buClr>
              <a:defRPr sz="1600">
                <a:solidFill>
                  <a:schemeClr val="tx2">
                    <a:lumMod val="25000"/>
                  </a:schemeClr>
                </a:solidFill>
              </a:defRPr>
            </a:lvl4pPr>
            <a:lvl5pPr algn="ctr">
              <a:buClr>
                <a:schemeClr val="accent2"/>
              </a:buClr>
              <a:defRPr sz="1400">
                <a:solidFill>
                  <a:schemeClr val="tx2">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a:extLst>
              <a:ext uri="{FF2B5EF4-FFF2-40B4-BE49-F238E27FC236}">
                <a16:creationId xmlns:a16="http://schemas.microsoft.com/office/drawing/2014/main" id="{03FE570D-F390-097A-83FE-FB9C9CD92EA6}"/>
              </a:ext>
            </a:extLst>
          </p:cNvPr>
          <p:cNvSpPr>
            <a:spLocks noGrp="1"/>
          </p:cNvSpPr>
          <p:nvPr>
            <p:ph type="ftr" sz="quarter" idx="10"/>
          </p:nvPr>
        </p:nvSpPr>
        <p:spPr>
          <a:xfrm>
            <a:off x="5193792" y="6356350"/>
            <a:ext cx="4114800" cy="365125"/>
          </a:xfrm>
        </p:spPr>
        <p:txBody>
          <a:bodyPr/>
          <a:lstStyle/>
          <a:p>
            <a:r>
              <a:rPr lang="en-US" dirty="0"/>
              <a:t>Presentation title</a:t>
            </a:r>
          </a:p>
        </p:txBody>
      </p:sp>
      <p:sp>
        <p:nvSpPr>
          <p:cNvPr id="4" name="Slide Number Placeholder 3">
            <a:extLst>
              <a:ext uri="{FF2B5EF4-FFF2-40B4-BE49-F238E27FC236}">
                <a16:creationId xmlns:a16="http://schemas.microsoft.com/office/drawing/2014/main" id="{3D119F3A-839F-70D5-1136-F47387FBF61F}"/>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a:t>
            </a:fld>
            <a:endParaRPr lang="en-US" dirty="0"/>
          </a:p>
        </p:txBody>
      </p:sp>
      <p:cxnSp>
        <p:nvCxnSpPr>
          <p:cNvPr id="13" name="Straight Connector 12">
            <a:extLst>
              <a:ext uri="{FF2B5EF4-FFF2-40B4-BE49-F238E27FC236}">
                <a16:creationId xmlns:a16="http://schemas.microsoft.com/office/drawing/2014/main" id="{689EEBF9-800C-88AE-FE83-60B5F47AFC14}"/>
              </a:ext>
            </a:extLst>
          </p:cNvPr>
          <p:cNvCxnSpPr>
            <a:cxnSpLocks/>
          </p:cNvCxnSpPr>
          <p:nvPr userDrawn="1"/>
        </p:nvCxnSpPr>
        <p:spPr>
          <a:xfrm>
            <a:off x="6174481" y="2843389"/>
            <a:ext cx="43764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text&#10;&#10;Description automatically generated">
            <a:extLst>
              <a:ext uri="{FF2B5EF4-FFF2-40B4-BE49-F238E27FC236}">
                <a16:creationId xmlns:a16="http://schemas.microsoft.com/office/drawing/2014/main" id="{301D77B6-9ED1-094C-66A3-7D5AB0CDEA47}"/>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7914042" y="2702904"/>
            <a:ext cx="972078" cy="285381"/>
          </a:xfrm>
          <a:prstGeom prst="rect">
            <a:avLst/>
          </a:prstGeom>
        </p:spPr>
      </p:pic>
    </p:spTree>
    <p:extLst>
      <p:ext uri="{BB962C8B-B14F-4D97-AF65-F5344CB8AC3E}">
        <p14:creationId xmlns:p14="http://schemas.microsoft.com/office/powerpoint/2010/main" val="1942649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381000" y="6356350"/>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1026140" y="6356350"/>
            <a:ext cx="78486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76" r:id="rId4"/>
    <p:sldLayoutId id="2147483678" r:id="rId5"/>
    <p:sldLayoutId id="2147483684" r:id="rId6"/>
    <p:sldLayoutId id="2147483677" r:id="rId7"/>
    <p:sldLayoutId id="2147483679" r:id="rId8"/>
    <p:sldLayoutId id="2147483680" r:id="rId9"/>
    <p:sldLayoutId id="2147483681" r:id="rId10"/>
    <p:sldLayoutId id="2147483682" r:id="rId11"/>
    <p:sldLayoutId id="2147483683" r:id="rId12"/>
    <p:sldLayoutId id="2147483685" r:id="rId13"/>
  </p:sldLayoutIdLst>
  <p:hf hdr="0" dt="0"/>
  <p:txStyles>
    <p:title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xml"/><Relationship Id="rId5" Type="http://schemas.openxmlformats.org/officeDocument/2006/relationships/image" Target="../media/image1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4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8.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 Id="rId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xml"/><Relationship Id="rId4" Type="http://schemas.openxmlformats.org/officeDocument/2006/relationships/image" Target="../media/image115.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8.xml"/><Relationship Id="rId5" Type="http://schemas.openxmlformats.org/officeDocument/2006/relationships/image" Target="../media/image119.png"/><Relationship Id="rId4" Type="http://schemas.openxmlformats.org/officeDocument/2006/relationships/image" Target="../media/image118.png"/></Relationships>
</file>

<file path=ppt/slides/_rels/slide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4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1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bouquet of flowers">
            <a:extLst>
              <a:ext uri="{FF2B5EF4-FFF2-40B4-BE49-F238E27FC236}">
                <a16:creationId xmlns:a16="http://schemas.microsoft.com/office/drawing/2014/main" id="{2E09DD34-43D4-3713-535D-7E9D95D3F4B1}"/>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6F9772E4-10E9-13DE-8AE8-35BBB9DD1D9A}"/>
              </a:ext>
            </a:extLst>
          </p:cNvPr>
          <p:cNvSpPr>
            <a:spLocks noGrp="1"/>
          </p:cNvSpPr>
          <p:nvPr>
            <p:ph type="ctrTitle"/>
          </p:nvPr>
        </p:nvSpPr>
        <p:spPr>
          <a:xfrm>
            <a:off x="1408176" y="1463040"/>
            <a:ext cx="6327648" cy="2180543"/>
          </a:xfrm>
        </p:spPr>
        <p:txBody>
          <a:bodyPr/>
          <a:lstStyle/>
          <a:p>
            <a:pPr>
              <a:lnSpc>
                <a:spcPct val="107000"/>
              </a:lnSpc>
              <a:spcAft>
                <a:spcPts val="800"/>
              </a:spcAft>
            </a:pPr>
            <a:r>
              <a:rPr lang="en-IN" sz="3200" kern="100" dirty="0">
                <a:effectLst/>
                <a:ea typeface="Calibri" panose="020F0502020204030204" pitchFamily="34" charset="0"/>
                <a:cs typeface="Times New Roman" panose="02020603050405020304" pitchFamily="18" charset="0"/>
              </a:rPr>
              <a:t>AWS S3(Simple Storage Service)</a:t>
            </a:r>
          </a:p>
        </p:txBody>
      </p:sp>
      <p:cxnSp>
        <p:nvCxnSpPr>
          <p:cNvPr id="12" name="Straight Connector 11">
            <a:extLst>
              <a:ext uri="{FF2B5EF4-FFF2-40B4-BE49-F238E27FC236}">
                <a16:creationId xmlns:a16="http://schemas.microsoft.com/office/drawing/2014/main" id="{9318DF20-A4C4-3800-A69E-4E11F5A11C08}"/>
              </a:ext>
              <a:ext uri="{C183D7F6-B498-43B3-948B-1728B52AA6E4}">
                <adec:decorative xmlns:adec="http://schemas.microsoft.com/office/drawing/2017/decorative" val="1"/>
              </a:ext>
            </a:extLst>
          </p:cNvPr>
          <p:cNvCxnSpPr>
            <a:cxnSpLocks/>
          </p:cNvCxnSpPr>
          <p:nvPr/>
        </p:nvCxnSpPr>
        <p:spPr>
          <a:xfrm>
            <a:off x="1915117" y="3822700"/>
            <a:ext cx="53213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Plaque 12">
            <a:extLst>
              <a:ext uri="{FF2B5EF4-FFF2-40B4-BE49-F238E27FC236}">
                <a16:creationId xmlns:a16="http://schemas.microsoft.com/office/drawing/2014/main" id="{AC9EB422-5602-36FF-E543-5B0C70E56E9A}"/>
              </a:ext>
              <a:ext uri="{C183D7F6-B498-43B3-948B-1728B52AA6E4}">
                <adec:decorative xmlns:adec="http://schemas.microsoft.com/office/drawing/2017/decorative" val="1"/>
              </a:ext>
            </a:extLst>
          </p:cNvPr>
          <p:cNvSpPr/>
          <p:nvPr/>
        </p:nvSpPr>
        <p:spPr>
          <a:xfrm>
            <a:off x="1184867" y="1269576"/>
            <a:ext cx="6781800" cy="4343824"/>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a:extLst>
              <a:ext uri="{FF2B5EF4-FFF2-40B4-BE49-F238E27FC236}">
                <a16:creationId xmlns:a16="http://schemas.microsoft.com/office/drawing/2014/main" id="{A053B63A-99EB-DBC1-DE80-E5E5214EF4EE}"/>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089728" y="3681876"/>
            <a:ext cx="972078" cy="285381"/>
          </a:xfrm>
          <a:prstGeom prst="rect">
            <a:avLst/>
          </a:prstGeom>
        </p:spPr>
      </p:pic>
      <p:pic>
        <p:nvPicPr>
          <p:cNvPr id="2" name="Picture 1">
            <a:extLst>
              <a:ext uri="{FF2B5EF4-FFF2-40B4-BE49-F238E27FC236}">
                <a16:creationId xmlns:a16="http://schemas.microsoft.com/office/drawing/2014/main" id="{4F5B8F05-7FA7-80A9-76B2-30F98B0BBCEC}"/>
              </a:ext>
            </a:extLst>
          </p:cNvPr>
          <p:cNvPicPr>
            <a:picLocks noChangeAspect="1"/>
          </p:cNvPicPr>
          <p:nvPr/>
        </p:nvPicPr>
        <p:blipFill>
          <a:blip r:embed="rId5">
            <a:alphaModFix amt="37000"/>
          </a:blip>
          <a:stretch>
            <a:fillRect/>
          </a:stretch>
        </p:blipFill>
        <p:spPr>
          <a:xfrm>
            <a:off x="1915117" y="1463039"/>
            <a:ext cx="5321300" cy="4010717"/>
          </a:xfrm>
          <a:prstGeom prst="rect">
            <a:avLst/>
          </a:prstGeom>
        </p:spPr>
      </p:pic>
    </p:spTree>
    <p:extLst>
      <p:ext uri="{BB962C8B-B14F-4D97-AF65-F5344CB8AC3E}">
        <p14:creationId xmlns:p14="http://schemas.microsoft.com/office/powerpoint/2010/main" val="858159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57FFDB-DFEC-7174-F23F-20C423A03C6A}"/>
              </a:ext>
            </a:extLst>
          </p:cNvPr>
          <p:cNvSpPr>
            <a:spLocks noGrp="1"/>
          </p:cNvSpPr>
          <p:nvPr>
            <p:ph type="title"/>
          </p:nvPr>
        </p:nvSpPr>
        <p:spPr>
          <a:xfrm>
            <a:off x="4709538" y="234848"/>
            <a:ext cx="6419088" cy="562115"/>
          </a:xfrm>
        </p:spPr>
        <p:txBody>
          <a:bodyPr/>
          <a:lstStyle/>
          <a:p>
            <a:r>
              <a:rPr lang="en-IN" sz="1800" kern="100" dirty="0">
                <a:effectLst/>
                <a:ea typeface="Calibri" panose="020F0502020204030204" pitchFamily="34" charset="0"/>
                <a:cs typeface="Times New Roman" panose="02020603050405020304" pitchFamily="18" charset="0"/>
              </a:rPr>
              <a:t>AWS S3 with KMS (Key Management Service)</a:t>
            </a:r>
            <a:endParaRPr lang="en-US" dirty="0"/>
          </a:p>
        </p:txBody>
      </p:sp>
      <p:sp>
        <p:nvSpPr>
          <p:cNvPr id="7" name="TextBox 6">
            <a:extLst>
              <a:ext uri="{FF2B5EF4-FFF2-40B4-BE49-F238E27FC236}">
                <a16:creationId xmlns:a16="http://schemas.microsoft.com/office/drawing/2014/main" id="{C9F4AE6A-E406-91A0-FACF-2F81A4909D4F}"/>
              </a:ext>
            </a:extLst>
          </p:cNvPr>
          <p:cNvSpPr txBox="1"/>
          <p:nvPr/>
        </p:nvSpPr>
        <p:spPr>
          <a:xfrm>
            <a:off x="5702597" y="1100637"/>
            <a:ext cx="5083391" cy="2545056"/>
          </a:xfrm>
          <a:prstGeom prst="rect">
            <a:avLst/>
          </a:prstGeom>
          <a:noFill/>
        </p:spPr>
        <p:txBody>
          <a:bodyPr wrap="square">
            <a:spAutoFit/>
          </a:bodyPr>
          <a:lstStyle/>
          <a:p>
            <a:pPr>
              <a:lnSpc>
                <a:spcPct val="150000"/>
              </a:lnSpc>
            </a:pPr>
            <a:r>
              <a:rPr lang="en-US" dirty="0"/>
              <a:t>AWS Key Management Service (KMS) is a managed service that allows you to create and control encryption keys for securing your data. It integrates with many other AWS services to simplify the encryption of your data and management of cryptographic keys. </a:t>
            </a:r>
            <a:endParaRPr lang="en-IN" dirty="0"/>
          </a:p>
        </p:txBody>
      </p:sp>
      <p:pic>
        <p:nvPicPr>
          <p:cNvPr id="10" name="Picture 9">
            <a:extLst>
              <a:ext uri="{FF2B5EF4-FFF2-40B4-BE49-F238E27FC236}">
                <a16:creationId xmlns:a16="http://schemas.microsoft.com/office/drawing/2014/main" id="{0ABDCD29-60A7-A3D4-3BFD-69A14A0DEDB4}"/>
              </a:ext>
            </a:extLst>
          </p:cNvPr>
          <p:cNvPicPr>
            <a:picLocks noChangeAspect="1"/>
          </p:cNvPicPr>
          <p:nvPr/>
        </p:nvPicPr>
        <p:blipFill>
          <a:blip r:embed="rId2"/>
          <a:stretch>
            <a:fillRect/>
          </a:stretch>
        </p:blipFill>
        <p:spPr>
          <a:xfrm>
            <a:off x="-1" y="0"/>
            <a:ext cx="5515898" cy="6858000"/>
          </a:xfrm>
          <a:prstGeom prst="rect">
            <a:avLst/>
          </a:prstGeom>
        </p:spPr>
      </p:pic>
    </p:spTree>
    <p:extLst>
      <p:ext uri="{BB962C8B-B14F-4D97-AF65-F5344CB8AC3E}">
        <p14:creationId xmlns:p14="http://schemas.microsoft.com/office/powerpoint/2010/main" val="2069428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BFBF-F8B0-D44E-B6BF-4A0429AC3B0F}"/>
              </a:ext>
            </a:extLst>
          </p:cNvPr>
          <p:cNvSpPr>
            <a:spLocks noGrp="1"/>
          </p:cNvSpPr>
          <p:nvPr>
            <p:ph type="title"/>
          </p:nvPr>
        </p:nvSpPr>
        <p:spPr>
          <a:xfrm>
            <a:off x="906427" y="884036"/>
            <a:ext cx="9528048" cy="1600200"/>
          </a:xfrm>
        </p:spPr>
        <p:txBody>
          <a:bodyPr>
            <a:normAutofit/>
          </a:bodyPr>
          <a:lstStyle/>
          <a:p>
            <a:pPr>
              <a:lnSpc>
                <a:spcPct val="107000"/>
              </a:lnSpc>
              <a:spcAft>
                <a:spcPts val="800"/>
              </a:spcAft>
            </a:pPr>
            <a:r>
              <a:rPr lang="en-IN" sz="3200" kern="100" dirty="0">
                <a:effectLst/>
                <a:ea typeface="Calibri" panose="020F0502020204030204" pitchFamily="34" charset="0"/>
                <a:cs typeface="Times New Roman" panose="02020603050405020304" pitchFamily="18" charset="0"/>
              </a:rPr>
              <a:t>Setting Up AWS KMS</a:t>
            </a:r>
          </a:p>
        </p:txBody>
      </p:sp>
      <p:sp>
        <p:nvSpPr>
          <p:cNvPr id="12" name="TextBox 11">
            <a:extLst>
              <a:ext uri="{FF2B5EF4-FFF2-40B4-BE49-F238E27FC236}">
                <a16:creationId xmlns:a16="http://schemas.microsoft.com/office/drawing/2014/main" id="{6D439394-C7FA-A170-42AB-B107670AB514}"/>
              </a:ext>
            </a:extLst>
          </p:cNvPr>
          <p:cNvSpPr txBox="1"/>
          <p:nvPr/>
        </p:nvSpPr>
        <p:spPr>
          <a:xfrm>
            <a:off x="906427" y="2068907"/>
            <a:ext cx="4737764" cy="646331"/>
          </a:xfrm>
          <a:prstGeom prst="rect">
            <a:avLst/>
          </a:prstGeom>
          <a:noFill/>
        </p:spPr>
        <p:txBody>
          <a:bodyPr wrap="square">
            <a:spAutoFit/>
          </a:bodyPr>
          <a:lstStyle/>
          <a:p>
            <a:r>
              <a:rPr lang="en-US" dirty="0"/>
              <a:t>Sign in to the </a:t>
            </a:r>
            <a:r>
              <a:rPr lang="en-US" b="1" dirty="0"/>
              <a:t>AWS Management Console </a:t>
            </a:r>
            <a:r>
              <a:rPr lang="en-US" dirty="0"/>
              <a:t>and Navigate to the </a:t>
            </a:r>
            <a:r>
              <a:rPr lang="en-US" b="1" dirty="0"/>
              <a:t>AWS KMS Console</a:t>
            </a:r>
            <a:r>
              <a:rPr lang="en-US" dirty="0"/>
              <a:t>.</a:t>
            </a:r>
            <a:endParaRPr lang="en-IN" dirty="0"/>
          </a:p>
        </p:txBody>
      </p:sp>
      <p:pic>
        <p:nvPicPr>
          <p:cNvPr id="13" name="Picture 12">
            <a:extLst>
              <a:ext uri="{FF2B5EF4-FFF2-40B4-BE49-F238E27FC236}">
                <a16:creationId xmlns:a16="http://schemas.microsoft.com/office/drawing/2014/main" id="{943DDCB9-24D5-ADC0-956F-0D8E4D6F2A25}"/>
              </a:ext>
            </a:extLst>
          </p:cNvPr>
          <p:cNvPicPr>
            <a:picLocks noChangeAspect="1"/>
          </p:cNvPicPr>
          <p:nvPr/>
        </p:nvPicPr>
        <p:blipFill>
          <a:blip r:embed="rId2"/>
          <a:srcRect t="7626"/>
          <a:stretch/>
        </p:blipFill>
        <p:spPr>
          <a:xfrm>
            <a:off x="932687" y="2730409"/>
            <a:ext cx="4737764" cy="2025673"/>
          </a:xfrm>
          <a:prstGeom prst="rect">
            <a:avLst/>
          </a:prstGeom>
        </p:spPr>
      </p:pic>
      <p:sp>
        <p:nvSpPr>
          <p:cNvPr id="15" name="TextBox 14">
            <a:extLst>
              <a:ext uri="{FF2B5EF4-FFF2-40B4-BE49-F238E27FC236}">
                <a16:creationId xmlns:a16="http://schemas.microsoft.com/office/drawing/2014/main" id="{0A6B1637-1444-4D63-7A49-1AE4A06E3E90}"/>
              </a:ext>
            </a:extLst>
          </p:cNvPr>
          <p:cNvSpPr txBox="1"/>
          <p:nvPr/>
        </p:nvSpPr>
        <p:spPr>
          <a:xfrm>
            <a:off x="785203" y="4702135"/>
            <a:ext cx="6160168" cy="369332"/>
          </a:xfrm>
          <a:prstGeom prst="rect">
            <a:avLst/>
          </a:prstGeom>
          <a:noFill/>
        </p:spPr>
        <p:txBody>
          <a:bodyPr wrap="square">
            <a:spAutoFit/>
          </a:bodyPr>
          <a:lstStyle/>
          <a:p>
            <a:r>
              <a:rPr lang="en-US" dirty="0"/>
              <a:t>Create a </a:t>
            </a:r>
            <a:r>
              <a:rPr lang="en-US" b="1" dirty="0"/>
              <a:t>Customer-Managed Key</a:t>
            </a:r>
            <a:r>
              <a:rPr lang="en-US" dirty="0"/>
              <a:t>. Click on </a:t>
            </a:r>
            <a:r>
              <a:rPr lang="en-US" b="1" dirty="0"/>
              <a:t>Create key</a:t>
            </a:r>
            <a:r>
              <a:rPr lang="en-US" dirty="0"/>
              <a:t>.</a:t>
            </a:r>
            <a:endParaRPr lang="en-IN" dirty="0"/>
          </a:p>
        </p:txBody>
      </p:sp>
      <p:pic>
        <p:nvPicPr>
          <p:cNvPr id="16" name="Picture 15">
            <a:extLst>
              <a:ext uri="{FF2B5EF4-FFF2-40B4-BE49-F238E27FC236}">
                <a16:creationId xmlns:a16="http://schemas.microsoft.com/office/drawing/2014/main" id="{FC0DCE82-0AD0-AEA9-6FC3-2394C4316388}"/>
              </a:ext>
            </a:extLst>
          </p:cNvPr>
          <p:cNvPicPr>
            <a:picLocks noChangeAspect="1"/>
          </p:cNvPicPr>
          <p:nvPr/>
        </p:nvPicPr>
        <p:blipFill>
          <a:blip r:embed="rId3"/>
          <a:stretch>
            <a:fillRect/>
          </a:stretch>
        </p:blipFill>
        <p:spPr>
          <a:xfrm>
            <a:off x="906427" y="5258447"/>
            <a:ext cx="4973263" cy="1361391"/>
          </a:xfrm>
          <a:prstGeom prst="rect">
            <a:avLst/>
          </a:prstGeom>
        </p:spPr>
      </p:pic>
      <p:sp>
        <p:nvSpPr>
          <p:cNvPr id="18" name="TextBox 17">
            <a:extLst>
              <a:ext uri="{FF2B5EF4-FFF2-40B4-BE49-F238E27FC236}">
                <a16:creationId xmlns:a16="http://schemas.microsoft.com/office/drawing/2014/main" id="{B18B7B30-7395-87DC-DB42-BC9CCD2EB488}"/>
              </a:ext>
            </a:extLst>
          </p:cNvPr>
          <p:cNvSpPr txBox="1"/>
          <p:nvPr/>
        </p:nvSpPr>
        <p:spPr>
          <a:xfrm>
            <a:off x="6096000" y="2068907"/>
            <a:ext cx="6160168" cy="1200329"/>
          </a:xfrm>
          <a:prstGeom prst="rect">
            <a:avLst/>
          </a:prstGeom>
          <a:noFill/>
        </p:spPr>
        <p:txBody>
          <a:bodyPr wrap="square">
            <a:spAutoFit/>
          </a:bodyPr>
          <a:lstStyle/>
          <a:p>
            <a:r>
              <a:rPr lang="en-US" dirty="0"/>
              <a:t>Select the </a:t>
            </a:r>
            <a:r>
              <a:rPr lang="en-US" b="1" dirty="0"/>
              <a:t>key type</a:t>
            </a:r>
            <a:r>
              <a:rPr lang="en-US" dirty="0"/>
              <a:t>:</a:t>
            </a:r>
          </a:p>
          <a:p>
            <a:r>
              <a:rPr lang="en-US" dirty="0"/>
              <a:t>Symmetric key (most common, used for encryption/decryption).</a:t>
            </a:r>
          </a:p>
          <a:p>
            <a:r>
              <a:rPr lang="en-US" dirty="0"/>
              <a:t>Asymmetric key (used for signing/verifying or encrypting/decrypting).</a:t>
            </a:r>
          </a:p>
        </p:txBody>
      </p:sp>
      <p:pic>
        <p:nvPicPr>
          <p:cNvPr id="3" name="Picture 2">
            <a:extLst>
              <a:ext uri="{FF2B5EF4-FFF2-40B4-BE49-F238E27FC236}">
                <a16:creationId xmlns:a16="http://schemas.microsoft.com/office/drawing/2014/main" id="{994C83D0-B6D1-A7B0-468A-1C832C6F2615}"/>
              </a:ext>
            </a:extLst>
          </p:cNvPr>
          <p:cNvPicPr>
            <a:picLocks noChangeAspect="1"/>
          </p:cNvPicPr>
          <p:nvPr/>
        </p:nvPicPr>
        <p:blipFill>
          <a:blip r:embed="rId4"/>
          <a:stretch>
            <a:fillRect/>
          </a:stretch>
        </p:blipFill>
        <p:spPr>
          <a:xfrm>
            <a:off x="6096000" y="3269237"/>
            <a:ext cx="5310797" cy="1607564"/>
          </a:xfrm>
          <a:prstGeom prst="rect">
            <a:avLst/>
          </a:prstGeom>
        </p:spPr>
      </p:pic>
      <p:pic>
        <p:nvPicPr>
          <p:cNvPr id="5" name="Picture 4">
            <a:extLst>
              <a:ext uri="{FF2B5EF4-FFF2-40B4-BE49-F238E27FC236}">
                <a16:creationId xmlns:a16="http://schemas.microsoft.com/office/drawing/2014/main" id="{E4D54505-2ED1-C68C-8BE1-4FBD80294A2D}"/>
              </a:ext>
            </a:extLst>
          </p:cNvPr>
          <p:cNvPicPr>
            <a:picLocks noChangeAspect="1"/>
          </p:cNvPicPr>
          <p:nvPr/>
        </p:nvPicPr>
        <p:blipFill>
          <a:blip r:embed="rId5"/>
          <a:stretch>
            <a:fillRect/>
          </a:stretch>
        </p:blipFill>
        <p:spPr>
          <a:xfrm>
            <a:off x="6217224" y="4702134"/>
            <a:ext cx="4973263" cy="1528716"/>
          </a:xfrm>
          <a:prstGeom prst="rect">
            <a:avLst/>
          </a:prstGeom>
        </p:spPr>
      </p:pic>
    </p:spTree>
    <p:extLst>
      <p:ext uri="{BB962C8B-B14F-4D97-AF65-F5344CB8AC3E}">
        <p14:creationId xmlns:p14="http://schemas.microsoft.com/office/powerpoint/2010/main" val="898190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AE2F02F-FB80-8128-A041-9FD2316B40D5}"/>
              </a:ext>
            </a:extLst>
          </p:cNvPr>
          <p:cNvSpPr txBox="1"/>
          <p:nvPr/>
        </p:nvSpPr>
        <p:spPr>
          <a:xfrm>
            <a:off x="553592" y="2236678"/>
            <a:ext cx="11084816" cy="369332"/>
          </a:xfrm>
          <a:prstGeom prst="rect">
            <a:avLst/>
          </a:prstGeom>
          <a:noFill/>
        </p:spPr>
        <p:txBody>
          <a:bodyPr wrap="square">
            <a:spAutoFit/>
          </a:bodyPr>
          <a:lstStyle/>
          <a:p>
            <a:r>
              <a:rPr lang="en-US" dirty="0"/>
              <a:t>Click on </a:t>
            </a:r>
            <a:r>
              <a:rPr lang="en-US" b="1" dirty="0"/>
              <a:t>Next</a:t>
            </a:r>
            <a:r>
              <a:rPr lang="en-US" dirty="0"/>
              <a:t> and it Navigate to </a:t>
            </a:r>
            <a:r>
              <a:rPr lang="en-US" b="1" dirty="0"/>
              <a:t>Add labels </a:t>
            </a:r>
            <a:r>
              <a:rPr lang="en-US" dirty="0"/>
              <a:t>provide a key alias (a friendly name to identify the key). Click on </a:t>
            </a:r>
            <a:r>
              <a:rPr lang="en-US" b="1" dirty="0"/>
              <a:t>Next</a:t>
            </a:r>
            <a:endParaRPr lang="en-IN" b="1" dirty="0"/>
          </a:p>
        </p:txBody>
      </p:sp>
      <p:pic>
        <p:nvPicPr>
          <p:cNvPr id="15" name="Picture 14">
            <a:extLst>
              <a:ext uri="{FF2B5EF4-FFF2-40B4-BE49-F238E27FC236}">
                <a16:creationId xmlns:a16="http://schemas.microsoft.com/office/drawing/2014/main" id="{4784E152-4B69-E7AF-0E1D-FC2D182FEE67}"/>
              </a:ext>
            </a:extLst>
          </p:cNvPr>
          <p:cNvPicPr>
            <a:picLocks noChangeAspect="1"/>
          </p:cNvPicPr>
          <p:nvPr/>
        </p:nvPicPr>
        <p:blipFill>
          <a:blip r:embed="rId2"/>
          <a:stretch>
            <a:fillRect/>
          </a:stretch>
        </p:blipFill>
        <p:spPr>
          <a:xfrm>
            <a:off x="692094" y="2804388"/>
            <a:ext cx="5620999" cy="1749704"/>
          </a:xfrm>
          <a:prstGeom prst="rect">
            <a:avLst/>
          </a:prstGeom>
        </p:spPr>
      </p:pic>
      <p:pic>
        <p:nvPicPr>
          <p:cNvPr id="16" name="Picture 15">
            <a:extLst>
              <a:ext uri="{FF2B5EF4-FFF2-40B4-BE49-F238E27FC236}">
                <a16:creationId xmlns:a16="http://schemas.microsoft.com/office/drawing/2014/main" id="{408D7944-EC7E-A998-64AD-E9105FC6477B}"/>
              </a:ext>
            </a:extLst>
          </p:cNvPr>
          <p:cNvPicPr>
            <a:picLocks noChangeAspect="1"/>
          </p:cNvPicPr>
          <p:nvPr/>
        </p:nvPicPr>
        <p:blipFill>
          <a:blip r:embed="rId3"/>
          <a:stretch>
            <a:fillRect/>
          </a:stretch>
        </p:blipFill>
        <p:spPr>
          <a:xfrm>
            <a:off x="4529762" y="4569906"/>
            <a:ext cx="5372104" cy="1969006"/>
          </a:xfrm>
          <a:prstGeom prst="rect">
            <a:avLst/>
          </a:prstGeom>
        </p:spPr>
      </p:pic>
    </p:spTree>
    <p:extLst>
      <p:ext uri="{BB962C8B-B14F-4D97-AF65-F5344CB8AC3E}">
        <p14:creationId xmlns:p14="http://schemas.microsoft.com/office/powerpoint/2010/main" val="1117481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08A7F4F-85C0-753C-B6ED-A3D7CD8040F1}"/>
              </a:ext>
            </a:extLst>
          </p:cNvPr>
          <p:cNvSpPr txBox="1"/>
          <p:nvPr/>
        </p:nvSpPr>
        <p:spPr>
          <a:xfrm>
            <a:off x="456711" y="2685909"/>
            <a:ext cx="5518484" cy="2545056"/>
          </a:xfrm>
          <a:prstGeom prst="rect">
            <a:avLst/>
          </a:prstGeom>
          <a:noFill/>
        </p:spPr>
        <p:txBody>
          <a:bodyPr wrap="square">
            <a:spAutoFit/>
          </a:bodyPr>
          <a:lstStyle/>
          <a:p>
            <a:pPr>
              <a:lnSpc>
                <a:spcPct val="150000"/>
              </a:lnSpc>
            </a:pPr>
            <a:r>
              <a:rPr lang="en-US" dirty="0"/>
              <a:t>Next </a:t>
            </a:r>
            <a:r>
              <a:rPr lang="en-US" b="1" dirty="0"/>
              <a:t>Define Key Administrators</a:t>
            </a:r>
          </a:p>
          <a:p>
            <a:pPr>
              <a:lnSpc>
                <a:spcPct val="150000"/>
              </a:lnSpc>
            </a:pPr>
            <a:r>
              <a:rPr lang="en-US" dirty="0"/>
              <a:t>Specify which </a:t>
            </a:r>
            <a:r>
              <a:rPr lang="en-US" b="1" dirty="0"/>
              <a:t>AWS IAM </a:t>
            </a:r>
            <a:r>
              <a:rPr lang="en-US" dirty="0"/>
              <a:t>users, groups, or roles can manage this key.</a:t>
            </a:r>
          </a:p>
          <a:p>
            <a:pPr>
              <a:lnSpc>
                <a:spcPct val="150000"/>
              </a:lnSpc>
            </a:pPr>
            <a:r>
              <a:rPr lang="en-US" dirty="0"/>
              <a:t>Administrators can perform actions like enabling/disabling keys, modifying key policies, and deleting keys. </a:t>
            </a:r>
          </a:p>
          <a:p>
            <a:pPr>
              <a:lnSpc>
                <a:spcPct val="150000"/>
              </a:lnSpc>
            </a:pPr>
            <a:r>
              <a:rPr lang="en-US" dirty="0"/>
              <a:t>Click </a:t>
            </a:r>
            <a:r>
              <a:rPr lang="en-US" b="1" dirty="0"/>
              <a:t>Next.</a:t>
            </a:r>
          </a:p>
        </p:txBody>
      </p:sp>
      <p:pic>
        <p:nvPicPr>
          <p:cNvPr id="12" name="Picture 11">
            <a:extLst>
              <a:ext uri="{FF2B5EF4-FFF2-40B4-BE49-F238E27FC236}">
                <a16:creationId xmlns:a16="http://schemas.microsoft.com/office/drawing/2014/main" id="{CF502D21-7EF5-9318-BBC5-6CAECBACD483}"/>
              </a:ext>
            </a:extLst>
          </p:cNvPr>
          <p:cNvPicPr>
            <a:picLocks noChangeAspect="1"/>
          </p:cNvPicPr>
          <p:nvPr/>
        </p:nvPicPr>
        <p:blipFill>
          <a:blip r:embed="rId2"/>
          <a:stretch>
            <a:fillRect/>
          </a:stretch>
        </p:blipFill>
        <p:spPr>
          <a:xfrm>
            <a:off x="5975195" y="2685909"/>
            <a:ext cx="5639289" cy="2005758"/>
          </a:xfrm>
          <a:prstGeom prst="rect">
            <a:avLst/>
          </a:prstGeom>
        </p:spPr>
      </p:pic>
      <p:pic>
        <p:nvPicPr>
          <p:cNvPr id="13" name="Picture 12">
            <a:extLst>
              <a:ext uri="{FF2B5EF4-FFF2-40B4-BE49-F238E27FC236}">
                <a16:creationId xmlns:a16="http://schemas.microsoft.com/office/drawing/2014/main" id="{30E1AF17-FE02-A768-0C78-F9DB19955D3D}"/>
              </a:ext>
            </a:extLst>
          </p:cNvPr>
          <p:cNvPicPr>
            <a:picLocks noChangeAspect="1"/>
          </p:cNvPicPr>
          <p:nvPr/>
        </p:nvPicPr>
        <p:blipFill>
          <a:blip r:embed="rId3"/>
          <a:stretch>
            <a:fillRect/>
          </a:stretch>
        </p:blipFill>
        <p:spPr>
          <a:xfrm>
            <a:off x="5969099" y="4745054"/>
            <a:ext cx="5645385" cy="1048603"/>
          </a:xfrm>
          <a:prstGeom prst="rect">
            <a:avLst/>
          </a:prstGeom>
        </p:spPr>
      </p:pic>
    </p:spTree>
    <p:extLst>
      <p:ext uri="{BB962C8B-B14F-4D97-AF65-F5344CB8AC3E}">
        <p14:creationId xmlns:p14="http://schemas.microsoft.com/office/powerpoint/2010/main" val="3316775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AC68677-21DD-E304-CB64-76C757164B1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2AF2412A-704C-B9EF-48D6-6216B769A2F8}"/>
              </a:ext>
            </a:extLst>
          </p:cNvPr>
          <p:cNvSpPr>
            <a:spLocks noGrp="1"/>
          </p:cNvSpPr>
          <p:nvPr>
            <p:ph type="sldNum" sz="quarter" idx="11"/>
          </p:nvPr>
        </p:nvSpPr>
        <p:spPr/>
        <p:txBody>
          <a:bodyPr/>
          <a:lstStyle/>
          <a:p>
            <a:fld id="{294A09A9-5501-47C1-A89A-A340965A2BE2}" type="slidenum">
              <a:rPr lang="en-US" smtClean="0"/>
              <a:pPr/>
              <a:t>14</a:t>
            </a:fld>
            <a:endParaRPr lang="en-US" dirty="0"/>
          </a:p>
        </p:txBody>
      </p:sp>
      <p:sp>
        <p:nvSpPr>
          <p:cNvPr id="7" name="TextBox 6">
            <a:extLst>
              <a:ext uri="{FF2B5EF4-FFF2-40B4-BE49-F238E27FC236}">
                <a16:creationId xmlns:a16="http://schemas.microsoft.com/office/drawing/2014/main" id="{0EDBA28A-8C85-5117-C8B3-32BC91CB2F2B}"/>
              </a:ext>
            </a:extLst>
          </p:cNvPr>
          <p:cNvSpPr txBox="1"/>
          <p:nvPr/>
        </p:nvSpPr>
        <p:spPr>
          <a:xfrm>
            <a:off x="932688" y="2346427"/>
            <a:ext cx="5163312" cy="2165145"/>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Next </a:t>
            </a:r>
            <a:r>
              <a:rPr lang="en-IN" b="1" kern="100" dirty="0">
                <a:effectLst/>
                <a:ea typeface="Calibri" panose="020F0502020204030204" pitchFamily="34" charset="0"/>
                <a:cs typeface="Times New Roman" panose="02020603050405020304" pitchFamily="18" charset="0"/>
              </a:rPr>
              <a:t>Define Key Users</a:t>
            </a:r>
            <a:endParaRPr lang="en-IN"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IN" kern="100" dirty="0">
                <a:effectLst/>
                <a:ea typeface="Calibri" panose="020F0502020204030204" pitchFamily="34" charset="0"/>
                <a:cs typeface="Times New Roman" panose="02020603050405020304" pitchFamily="18" charset="0"/>
              </a:rPr>
              <a:t>Specify which IAM users, groups, or roles can use the key for encryption or decryption.</a:t>
            </a:r>
          </a:p>
          <a:p>
            <a:pPr>
              <a:lnSpc>
                <a:spcPct val="107000"/>
              </a:lnSpc>
              <a:spcAft>
                <a:spcPts val="800"/>
              </a:spcAft>
            </a:pPr>
            <a:r>
              <a:rPr lang="en-IN" kern="100" dirty="0">
                <a:effectLst/>
                <a:ea typeface="Calibri" panose="020F0502020204030204" pitchFamily="34" charset="0"/>
                <a:cs typeface="Times New Roman" panose="02020603050405020304" pitchFamily="18" charset="0"/>
              </a:rPr>
              <a:t>Add permissions for services or applications that need access to the key.</a:t>
            </a:r>
          </a:p>
          <a:p>
            <a:pPr>
              <a:lnSpc>
                <a:spcPct val="107000"/>
              </a:lnSpc>
              <a:spcAft>
                <a:spcPts val="800"/>
              </a:spcAft>
            </a:pPr>
            <a:r>
              <a:rPr lang="en-IN" kern="100" dirty="0">
                <a:effectLst/>
                <a:ea typeface="Calibri" panose="020F0502020204030204" pitchFamily="34" charset="0"/>
                <a:cs typeface="Times New Roman" panose="02020603050405020304" pitchFamily="18" charset="0"/>
              </a:rPr>
              <a:t>Click on </a:t>
            </a:r>
            <a:r>
              <a:rPr lang="en-IN" b="1" kern="100" dirty="0">
                <a:effectLst/>
                <a:ea typeface="Calibri" panose="020F0502020204030204" pitchFamily="34" charset="0"/>
                <a:cs typeface="Times New Roman" panose="02020603050405020304" pitchFamily="18" charset="0"/>
              </a:rPr>
              <a:t>Next</a:t>
            </a:r>
            <a:r>
              <a:rPr lang="en-IN" kern="100" dirty="0">
                <a:effectLst/>
                <a:ea typeface="Calibri" panose="020F0502020204030204" pitchFamily="34" charset="0"/>
                <a:cs typeface="Times New Roman" panose="02020603050405020304" pitchFamily="18" charset="0"/>
              </a:rPr>
              <a:t>.</a:t>
            </a:r>
          </a:p>
        </p:txBody>
      </p:sp>
      <p:pic>
        <p:nvPicPr>
          <p:cNvPr id="8" name="Picture 7">
            <a:extLst>
              <a:ext uri="{FF2B5EF4-FFF2-40B4-BE49-F238E27FC236}">
                <a16:creationId xmlns:a16="http://schemas.microsoft.com/office/drawing/2014/main" id="{CBFA210A-EB3C-9B0E-6150-F21868044D04}"/>
              </a:ext>
            </a:extLst>
          </p:cNvPr>
          <p:cNvPicPr>
            <a:picLocks noChangeAspect="1"/>
          </p:cNvPicPr>
          <p:nvPr/>
        </p:nvPicPr>
        <p:blipFill>
          <a:blip r:embed="rId2"/>
          <a:srcRect t="4296"/>
          <a:stretch/>
        </p:blipFill>
        <p:spPr>
          <a:xfrm>
            <a:off x="6096000" y="2244863"/>
            <a:ext cx="5771956" cy="2368271"/>
          </a:xfrm>
          <a:prstGeom prst="rect">
            <a:avLst/>
          </a:prstGeom>
        </p:spPr>
      </p:pic>
      <p:pic>
        <p:nvPicPr>
          <p:cNvPr id="9" name="Picture 8">
            <a:extLst>
              <a:ext uri="{FF2B5EF4-FFF2-40B4-BE49-F238E27FC236}">
                <a16:creationId xmlns:a16="http://schemas.microsoft.com/office/drawing/2014/main" id="{C091C66B-26F8-07EF-578E-58B20351DF30}"/>
              </a:ext>
            </a:extLst>
          </p:cNvPr>
          <p:cNvPicPr>
            <a:picLocks noChangeAspect="1"/>
          </p:cNvPicPr>
          <p:nvPr/>
        </p:nvPicPr>
        <p:blipFill>
          <a:blip r:embed="rId3"/>
          <a:stretch>
            <a:fillRect/>
          </a:stretch>
        </p:blipFill>
        <p:spPr>
          <a:xfrm>
            <a:off x="6096000" y="4879177"/>
            <a:ext cx="5771956" cy="1109568"/>
          </a:xfrm>
          <a:prstGeom prst="rect">
            <a:avLst/>
          </a:prstGeom>
        </p:spPr>
      </p:pic>
    </p:spTree>
    <p:extLst>
      <p:ext uri="{BB962C8B-B14F-4D97-AF65-F5344CB8AC3E}">
        <p14:creationId xmlns:p14="http://schemas.microsoft.com/office/powerpoint/2010/main" val="1019599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63563B-23D6-3801-7D0B-951DCF4778EF}"/>
              </a:ext>
            </a:extLst>
          </p:cNvPr>
          <p:cNvSpPr>
            <a:spLocks noGrp="1"/>
          </p:cNvSpPr>
          <p:nvPr>
            <p:ph type="sldNum" sz="quarter" idx="11"/>
          </p:nvPr>
        </p:nvSpPr>
        <p:spPr/>
        <p:txBody>
          <a:bodyPr/>
          <a:lstStyle/>
          <a:p>
            <a:fld id="{294A09A9-5501-47C1-A89A-A340965A2BE2}" type="slidenum">
              <a:rPr lang="en-US" smtClean="0"/>
              <a:pPr/>
              <a:t>15</a:t>
            </a:fld>
            <a:endParaRPr lang="en-US" dirty="0"/>
          </a:p>
        </p:txBody>
      </p:sp>
      <p:sp>
        <p:nvSpPr>
          <p:cNvPr id="7" name="TextBox 6">
            <a:extLst>
              <a:ext uri="{FF2B5EF4-FFF2-40B4-BE49-F238E27FC236}">
                <a16:creationId xmlns:a16="http://schemas.microsoft.com/office/drawing/2014/main" id="{8BBE6BC7-AC3A-7D6F-A2BD-C17DBF13C157}"/>
              </a:ext>
            </a:extLst>
          </p:cNvPr>
          <p:cNvSpPr txBox="1"/>
          <p:nvPr/>
        </p:nvSpPr>
        <p:spPr>
          <a:xfrm>
            <a:off x="950976" y="2180517"/>
            <a:ext cx="6160168" cy="369332"/>
          </a:xfrm>
          <a:prstGeom prst="rect">
            <a:avLst/>
          </a:prstGeom>
          <a:noFill/>
        </p:spPr>
        <p:txBody>
          <a:bodyPr wrap="square">
            <a:spAutoFit/>
          </a:bodyPr>
          <a:lstStyle/>
          <a:p>
            <a:r>
              <a:rPr lang="en-IN" dirty="0"/>
              <a:t>Review all configurations.</a:t>
            </a:r>
          </a:p>
        </p:txBody>
      </p:sp>
      <p:pic>
        <p:nvPicPr>
          <p:cNvPr id="8" name="Picture 7">
            <a:extLst>
              <a:ext uri="{FF2B5EF4-FFF2-40B4-BE49-F238E27FC236}">
                <a16:creationId xmlns:a16="http://schemas.microsoft.com/office/drawing/2014/main" id="{BD28DAEE-55A0-7E01-3B4D-8F9114937C58}"/>
              </a:ext>
            </a:extLst>
          </p:cNvPr>
          <p:cNvPicPr>
            <a:picLocks noChangeAspect="1"/>
          </p:cNvPicPr>
          <p:nvPr/>
        </p:nvPicPr>
        <p:blipFill>
          <a:blip r:embed="rId2"/>
          <a:stretch>
            <a:fillRect/>
          </a:stretch>
        </p:blipFill>
        <p:spPr>
          <a:xfrm>
            <a:off x="950976" y="2595266"/>
            <a:ext cx="4101428" cy="1582930"/>
          </a:xfrm>
          <a:prstGeom prst="rect">
            <a:avLst/>
          </a:prstGeom>
        </p:spPr>
      </p:pic>
      <p:sp>
        <p:nvSpPr>
          <p:cNvPr id="10" name="TextBox 9">
            <a:extLst>
              <a:ext uri="{FF2B5EF4-FFF2-40B4-BE49-F238E27FC236}">
                <a16:creationId xmlns:a16="http://schemas.microsoft.com/office/drawing/2014/main" id="{2D34209D-4EEC-8E0A-8E82-56D7F25EFC60}"/>
              </a:ext>
            </a:extLst>
          </p:cNvPr>
          <p:cNvSpPr txBox="1"/>
          <p:nvPr/>
        </p:nvSpPr>
        <p:spPr>
          <a:xfrm>
            <a:off x="6446516" y="2243203"/>
            <a:ext cx="6160168" cy="369332"/>
          </a:xfrm>
          <a:prstGeom prst="rect">
            <a:avLst/>
          </a:prstGeom>
          <a:noFill/>
        </p:spPr>
        <p:txBody>
          <a:bodyPr wrap="square">
            <a:spAutoFit/>
          </a:bodyPr>
          <a:lstStyle/>
          <a:p>
            <a:r>
              <a:rPr lang="en-US" dirty="0"/>
              <a:t>Click Finish to create the key.</a:t>
            </a:r>
            <a:endParaRPr lang="en-IN" dirty="0"/>
          </a:p>
        </p:txBody>
      </p:sp>
      <p:pic>
        <p:nvPicPr>
          <p:cNvPr id="11" name="Picture 10">
            <a:extLst>
              <a:ext uri="{FF2B5EF4-FFF2-40B4-BE49-F238E27FC236}">
                <a16:creationId xmlns:a16="http://schemas.microsoft.com/office/drawing/2014/main" id="{2482FA6C-6D49-F56E-97FE-BE0E396644EB}"/>
              </a:ext>
            </a:extLst>
          </p:cNvPr>
          <p:cNvPicPr>
            <a:picLocks noChangeAspect="1"/>
          </p:cNvPicPr>
          <p:nvPr/>
        </p:nvPicPr>
        <p:blipFill>
          <a:blip r:embed="rId3"/>
          <a:stretch>
            <a:fillRect/>
          </a:stretch>
        </p:blipFill>
        <p:spPr>
          <a:xfrm>
            <a:off x="6446516" y="2675221"/>
            <a:ext cx="4794508" cy="1822748"/>
          </a:xfrm>
          <a:prstGeom prst="rect">
            <a:avLst/>
          </a:prstGeom>
        </p:spPr>
      </p:pic>
      <p:sp>
        <p:nvSpPr>
          <p:cNvPr id="13" name="TextBox 12">
            <a:extLst>
              <a:ext uri="{FF2B5EF4-FFF2-40B4-BE49-F238E27FC236}">
                <a16:creationId xmlns:a16="http://schemas.microsoft.com/office/drawing/2014/main" id="{ADAC5F14-3DBE-E30C-0763-ECFABB462DD9}"/>
              </a:ext>
            </a:extLst>
          </p:cNvPr>
          <p:cNvSpPr txBox="1"/>
          <p:nvPr/>
        </p:nvSpPr>
        <p:spPr>
          <a:xfrm>
            <a:off x="950976" y="4497969"/>
            <a:ext cx="6304546" cy="369332"/>
          </a:xfrm>
          <a:prstGeom prst="rect">
            <a:avLst/>
          </a:prstGeom>
          <a:noFill/>
        </p:spPr>
        <p:txBody>
          <a:bodyPr wrap="square">
            <a:spAutoFit/>
          </a:bodyPr>
          <a:lstStyle/>
          <a:p>
            <a:r>
              <a:rPr lang="en-US" dirty="0"/>
              <a:t>List of Customer managed keys </a:t>
            </a:r>
            <a:endParaRPr lang="en-IN" dirty="0"/>
          </a:p>
        </p:txBody>
      </p:sp>
      <p:pic>
        <p:nvPicPr>
          <p:cNvPr id="14" name="Picture 13">
            <a:extLst>
              <a:ext uri="{FF2B5EF4-FFF2-40B4-BE49-F238E27FC236}">
                <a16:creationId xmlns:a16="http://schemas.microsoft.com/office/drawing/2014/main" id="{F1CD742A-E8EA-8EE8-CDEC-46ED48F96308}"/>
              </a:ext>
            </a:extLst>
          </p:cNvPr>
          <p:cNvPicPr>
            <a:picLocks noChangeAspect="1"/>
          </p:cNvPicPr>
          <p:nvPr/>
        </p:nvPicPr>
        <p:blipFill>
          <a:blip r:embed="rId4"/>
          <a:stretch>
            <a:fillRect/>
          </a:stretch>
        </p:blipFill>
        <p:spPr>
          <a:xfrm>
            <a:off x="950976" y="4997878"/>
            <a:ext cx="5685129" cy="1322839"/>
          </a:xfrm>
          <a:prstGeom prst="rect">
            <a:avLst/>
          </a:prstGeom>
        </p:spPr>
      </p:pic>
    </p:spTree>
    <p:extLst>
      <p:ext uri="{BB962C8B-B14F-4D97-AF65-F5344CB8AC3E}">
        <p14:creationId xmlns:p14="http://schemas.microsoft.com/office/powerpoint/2010/main" val="2062648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CC1894F-02A9-7FD2-004C-E8FEF2383D3B}"/>
              </a:ext>
            </a:extLst>
          </p:cNvPr>
          <p:cNvSpPr txBox="1"/>
          <p:nvPr/>
        </p:nvSpPr>
        <p:spPr>
          <a:xfrm>
            <a:off x="932687" y="2420035"/>
            <a:ext cx="10248659" cy="369332"/>
          </a:xfrm>
          <a:prstGeom prst="rect">
            <a:avLst/>
          </a:prstGeom>
          <a:noFill/>
        </p:spPr>
        <p:txBody>
          <a:bodyPr wrap="square">
            <a:spAutoFit/>
          </a:bodyPr>
          <a:lstStyle/>
          <a:p>
            <a:r>
              <a:rPr lang="en-US" dirty="0"/>
              <a:t>Click on User-KMS-key to navigate to the page where you can view and edit the key details and key policy. </a:t>
            </a:r>
            <a:endParaRPr lang="en-IN" dirty="0"/>
          </a:p>
        </p:txBody>
      </p:sp>
      <p:pic>
        <p:nvPicPr>
          <p:cNvPr id="8" name="Picture 7">
            <a:extLst>
              <a:ext uri="{FF2B5EF4-FFF2-40B4-BE49-F238E27FC236}">
                <a16:creationId xmlns:a16="http://schemas.microsoft.com/office/drawing/2014/main" id="{11931896-4E87-01D4-CCA5-E6065ACCD6F9}"/>
              </a:ext>
            </a:extLst>
          </p:cNvPr>
          <p:cNvPicPr>
            <a:picLocks noChangeAspect="1"/>
          </p:cNvPicPr>
          <p:nvPr/>
        </p:nvPicPr>
        <p:blipFill>
          <a:blip r:embed="rId2"/>
          <a:stretch>
            <a:fillRect/>
          </a:stretch>
        </p:blipFill>
        <p:spPr>
          <a:xfrm>
            <a:off x="932688" y="2951991"/>
            <a:ext cx="6215364" cy="1772020"/>
          </a:xfrm>
          <a:prstGeom prst="rect">
            <a:avLst/>
          </a:prstGeom>
        </p:spPr>
      </p:pic>
      <p:pic>
        <p:nvPicPr>
          <p:cNvPr id="9" name="Picture 8">
            <a:extLst>
              <a:ext uri="{FF2B5EF4-FFF2-40B4-BE49-F238E27FC236}">
                <a16:creationId xmlns:a16="http://schemas.microsoft.com/office/drawing/2014/main" id="{6566CB99-F750-ED2A-FDF6-7D8C0BE9C693}"/>
              </a:ext>
            </a:extLst>
          </p:cNvPr>
          <p:cNvPicPr>
            <a:picLocks noChangeAspect="1"/>
          </p:cNvPicPr>
          <p:nvPr/>
        </p:nvPicPr>
        <p:blipFill>
          <a:blip r:embed="rId3"/>
          <a:stretch>
            <a:fillRect/>
          </a:stretch>
        </p:blipFill>
        <p:spPr>
          <a:xfrm>
            <a:off x="4218427" y="4886632"/>
            <a:ext cx="5731818" cy="1772021"/>
          </a:xfrm>
          <a:prstGeom prst="rect">
            <a:avLst/>
          </a:prstGeom>
        </p:spPr>
      </p:pic>
    </p:spTree>
    <p:extLst>
      <p:ext uri="{BB962C8B-B14F-4D97-AF65-F5344CB8AC3E}">
        <p14:creationId xmlns:p14="http://schemas.microsoft.com/office/powerpoint/2010/main" val="3216731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B2EECD7-566E-3247-7D4D-B45BC081C38F}"/>
              </a:ext>
            </a:extLst>
          </p:cNvPr>
          <p:cNvSpPr>
            <a:spLocks noGrp="1"/>
          </p:cNvSpPr>
          <p:nvPr>
            <p:ph type="title"/>
          </p:nvPr>
        </p:nvSpPr>
        <p:spPr>
          <a:xfrm>
            <a:off x="932688" y="1453246"/>
            <a:ext cx="6824964" cy="375553"/>
          </a:xfrm>
        </p:spPr>
        <p:txBody>
          <a:bodyPr>
            <a:normAutofit fontScale="90000"/>
          </a:bodyPr>
          <a:lstStyle/>
          <a:p>
            <a:r>
              <a:rPr lang="en-IN" sz="3000" b="1" kern="100" dirty="0">
                <a:effectLst/>
                <a:ea typeface="Calibri" panose="020F0502020204030204" pitchFamily="34" charset="0"/>
                <a:cs typeface="Times New Roman" panose="02020603050405020304" pitchFamily="18" charset="0"/>
              </a:rPr>
              <a:t>AWS Creation of IAM Users for KMS</a:t>
            </a:r>
            <a:endParaRPr lang="en-IN" sz="3000" dirty="0"/>
          </a:p>
        </p:txBody>
      </p:sp>
      <p:sp>
        <p:nvSpPr>
          <p:cNvPr id="12" name="TextBox 11">
            <a:extLst>
              <a:ext uri="{FF2B5EF4-FFF2-40B4-BE49-F238E27FC236}">
                <a16:creationId xmlns:a16="http://schemas.microsoft.com/office/drawing/2014/main" id="{19796CD6-4EAE-4660-B33C-08E445AE2698}"/>
              </a:ext>
            </a:extLst>
          </p:cNvPr>
          <p:cNvSpPr txBox="1"/>
          <p:nvPr/>
        </p:nvSpPr>
        <p:spPr>
          <a:xfrm>
            <a:off x="932688" y="2061725"/>
            <a:ext cx="4698090" cy="671915"/>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We have to create two </a:t>
            </a:r>
            <a:r>
              <a:rPr lang="en-IN" b="1" kern="100" dirty="0">
                <a:effectLst/>
                <a:ea typeface="Calibri" panose="020F0502020204030204" pitchFamily="34" charset="0"/>
                <a:cs typeface="Times New Roman" panose="02020603050405020304" pitchFamily="18" charset="0"/>
              </a:rPr>
              <a:t>IAM</a:t>
            </a:r>
            <a:r>
              <a:rPr lang="en-IN" kern="100" dirty="0">
                <a:effectLst/>
                <a:ea typeface="Calibri" panose="020F0502020204030204" pitchFamily="34" charset="0"/>
                <a:cs typeface="Times New Roman" panose="02020603050405020304" pitchFamily="18" charset="0"/>
              </a:rPr>
              <a:t> Users for KMS. Click on </a:t>
            </a:r>
            <a:r>
              <a:rPr lang="en-IN" b="1" kern="100" dirty="0">
                <a:effectLst/>
                <a:ea typeface="Calibri" panose="020F0502020204030204" pitchFamily="34" charset="0"/>
                <a:cs typeface="Times New Roman" panose="02020603050405020304" pitchFamily="18" charset="0"/>
              </a:rPr>
              <a:t>Users</a:t>
            </a:r>
            <a:r>
              <a:rPr lang="en-IN" kern="100" dirty="0">
                <a:effectLst/>
                <a:ea typeface="Calibri" panose="020F0502020204030204" pitchFamily="34" charset="0"/>
                <a:cs typeface="Times New Roman" panose="02020603050405020304" pitchFamily="18" charset="0"/>
              </a:rPr>
              <a:t> to create.</a:t>
            </a:r>
            <a:endParaRPr lang="en-IN" sz="1400" kern="100" dirty="0">
              <a:effectLst/>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D0959AD7-AB9F-8A3D-A7C3-27316B5C5FC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707" b="9653"/>
          <a:stretch/>
        </p:blipFill>
        <p:spPr bwMode="auto">
          <a:xfrm>
            <a:off x="1008471" y="2699426"/>
            <a:ext cx="4004427" cy="1703823"/>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016995E6-20C9-18E6-FDC2-D69B2AA79D16}"/>
              </a:ext>
            </a:extLst>
          </p:cNvPr>
          <p:cNvSpPr txBox="1"/>
          <p:nvPr/>
        </p:nvSpPr>
        <p:spPr>
          <a:xfrm>
            <a:off x="1008471" y="4493684"/>
            <a:ext cx="6160168" cy="375552"/>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Creating first </a:t>
            </a:r>
            <a:r>
              <a:rPr lang="en-IN" b="1" kern="100" dirty="0">
                <a:effectLst/>
                <a:ea typeface="Calibri" panose="020F0502020204030204" pitchFamily="34" charset="0"/>
                <a:cs typeface="Times New Roman" panose="02020603050405020304" pitchFamily="18" charset="0"/>
              </a:rPr>
              <a:t>IAM</a:t>
            </a:r>
            <a:r>
              <a:rPr lang="en-IN" kern="100" dirty="0">
                <a:effectLst/>
                <a:ea typeface="Calibri" panose="020F0502020204030204" pitchFamily="34" charset="0"/>
                <a:cs typeface="Times New Roman" panose="02020603050405020304" pitchFamily="18" charset="0"/>
              </a:rPr>
              <a:t> </a:t>
            </a:r>
            <a:r>
              <a:rPr lang="en-IN" b="1" kern="100" dirty="0">
                <a:effectLst/>
                <a:ea typeface="Calibri" panose="020F0502020204030204" pitchFamily="34" charset="0"/>
                <a:cs typeface="Times New Roman" panose="02020603050405020304" pitchFamily="18" charset="0"/>
              </a:rPr>
              <a:t>user(user-1)</a:t>
            </a:r>
            <a:endParaRPr lang="en-IN" sz="1400" kern="100" dirty="0">
              <a:effectLst/>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EFA6AFF1-1C4A-1B5B-140F-977B9FC89CB8}"/>
              </a:ext>
            </a:extLst>
          </p:cNvPr>
          <p:cNvPicPr>
            <a:picLocks noChangeAspect="1"/>
          </p:cNvPicPr>
          <p:nvPr/>
        </p:nvPicPr>
        <p:blipFill>
          <a:blip r:embed="rId3"/>
          <a:stretch>
            <a:fillRect/>
          </a:stretch>
        </p:blipFill>
        <p:spPr>
          <a:xfrm>
            <a:off x="1008471" y="4869236"/>
            <a:ext cx="4323341" cy="1336730"/>
          </a:xfrm>
          <a:prstGeom prst="rect">
            <a:avLst/>
          </a:prstGeom>
        </p:spPr>
      </p:pic>
      <p:sp>
        <p:nvSpPr>
          <p:cNvPr id="18" name="TextBox 17">
            <a:extLst>
              <a:ext uri="{FF2B5EF4-FFF2-40B4-BE49-F238E27FC236}">
                <a16:creationId xmlns:a16="http://schemas.microsoft.com/office/drawing/2014/main" id="{63ED061A-DA53-7175-C869-AF2DFDA35BCC}"/>
              </a:ext>
            </a:extLst>
          </p:cNvPr>
          <p:cNvSpPr txBox="1"/>
          <p:nvPr/>
        </p:nvSpPr>
        <p:spPr>
          <a:xfrm>
            <a:off x="6031832" y="2053095"/>
            <a:ext cx="6160168" cy="646331"/>
          </a:xfrm>
          <a:prstGeom prst="rect">
            <a:avLst/>
          </a:prstGeom>
          <a:noFill/>
        </p:spPr>
        <p:txBody>
          <a:bodyPr wrap="square">
            <a:spAutoFit/>
          </a:bodyPr>
          <a:lstStyle/>
          <a:p>
            <a:r>
              <a:rPr lang="en-US" dirty="0"/>
              <a:t>Click on Create and Specify user details and select options as shown below. Click on Next. </a:t>
            </a:r>
            <a:endParaRPr lang="en-IN" dirty="0"/>
          </a:p>
        </p:txBody>
      </p:sp>
      <p:pic>
        <p:nvPicPr>
          <p:cNvPr id="19" name="Picture 18">
            <a:extLst>
              <a:ext uri="{FF2B5EF4-FFF2-40B4-BE49-F238E27FC236}">
                <a16:creationId xmlns:a16="http://schemas.microsoft.com/office/drawing/2014/main" id="{53100ACD-7142-93CB-5D8E-809E5BA4D963}"/>
              </a:ext>
            </a:extLst>
          </p:cNvPr>
          <p:cNvPicPr>
            <a:picLocks noChangeAspect="1"/>
          </p:cNvPicPr>
          <p:nvPr/>
        </p:nvPicPr>
        <p:blipFill>
          <a:blip r:embed="rId4"/>
          <a:stretch>
            <a:fillRect/>
          </a:stretch>
        </p:blipFill>
        <p:spPr>
          <a:xfrm>
            <a:off x="6152147" y="2694873"/>
            <a:ext cx="4539996" cy="1712928"/>
          </a:xfrm>
          <a:prstGeom prst="rect">
            <a:avLst/>
          </a:prstGeom>
        </p:spPr>
      </p:pic>
      <p:pic>
        <p:nvPicPr>
          <p:cNvPr id="20" name="Picture 19">
            <a:extLst>
              <a:ext uri="{FF2B5EF4-FFF2-40B4-BE49-F238E27FC236}">
                <a16:creationId xmlns:a16="http://schemas.microsoft.com/office/drawing/2014/main" id="{38274951-385A-F214-845C-A9CC9E8522D6}"/>
              </a:ext>
            </a:extLst>
          </p:cNvPr>
          <p:cNvPicPr>
            <a:picLocks noChangeAspect="1"/>
          </p:cNvPicPr>
          <p:nvPr/>
        </p:nvPicPr>
        <p:blipFill>
          <a:blip r:embed="rId5"/>
          <a:stretch>
            <a:fillRect/>
          </a:stretch>
        </p:blipFill>
        <p:spPr>
          <a:xfrm>
            <a:off x="6152147" y="4549496"/>
            <a:ext cx="4427701" cy="1665159"/>
          </a:xfrm>
          <a:prstGeom prst="rect">
            <a:avLst/>
          </a:prstGeom>
        </p:spPr>
      </p:pic>
    </p:spTree>
    <p:extLst>
      <p:ext uri="{BB962C8B-B14F-4D97-AF65-F5344CB8AC3E}">
        <p14:creationId xmlns:p14="http://schemas.microsoft.com/office/powerpoint/2010/main" val="1455705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06E0CF-9123-AEDC-7D5E-A652706D7FFF}"/>
              </a:ext>
            </a:extLst>
          </p:cNvPr>
          <p:cNvSpPr txBox="1"/>
          <p:nvPr/>
        </p:nvSpPr>
        <p:spPr>
          <a:xfrm>
            <a:off x="5929198" y="2109616"/>
            <a:ext cx="5938337" cy="830997"/>
          </a:xfrm>
          <a:prstGeom prst="rect">
            <a:avLst/>
          </a:prstGeom>
          <a:noFill/>
        </p:spPr>
        <p:txBody>
          <a:bodyPr wrap="square">
            <a:spAutoFit/>
          </a:bodyPr>
          <a:lstStyle/>
          <a:p>
            <a:r>
              <a:rPr lang="en-US" sz="1600" dirty="0"/>
              <a:t>The Set Permissions step in the AWS IAM user creation process allows you to define what actions a user can perform and what resources they can access.</a:t>
            </a:r>
            <a:endParaRPr lang="en-IN" sz="1600" dirty="0"/>
          </a:p>
        </p:txBody>
      </p:sp>
      <p:pic>
        <p:nvPicPr>
          <p:cNvPr id="8" name="Picture 7">
            <a:extLst>
              <a:ext uri="{FF2B5EF4-FFF2-40B4-BE49-F238E27FC236}">
                <a16:creationId xmlns:a16="http://schemas.microsoft.com/office/drawing/2014/main" id="{93DF1DA8-8765-5CAA-5D81-E2B74FAAB3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848" r="1731" b="38809"/>
          <a:stretch/>
        </p:blipFill>
        <p:spPr bwMode="auto">
          <a:xfrm>
            <a:off x="1170129" y="2135801"/>
            <a:ext cx="4521628" cy="99245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DD93F003-F511-F469-2E83-19FD4D4C85E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6787" r="1598" b="9658"/>
          <a:stretch/>
        </p:blipFill>
        <p:spPr bwMode="auto">
          <a:xfrm>
            <a:off x="882201" y="3091349"/>
            <a:ext cx="5163312" cy="2048510"/>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21FBFA7D-BA27-BCF6-2DB8-CE2AFA9220E6}"/>
              </a:ext>
            </a:extLst>
          </p:cNvPr>
          <p:cNvSpPr txBox="1"/>
          <p:nvPr/>
        </p:nvSpPr>
        <p:spPr>
          <a:xfrm>
            <a:off x="932688" y="5789873"/>
            <a:ext cx="6160168" cy="338554"/>
          </a:xfrm>
          <a:prstGeom prst="rect">
            <a:avLst/>
          </a:prstGeom>
          <a:noFill/>
        </p:spPr>
        <p:txBody>
          <a:bodyPr wrap="square">
            <a:spAutoFit/>
          </a:bodyPr>
          <a:lstStyle/>
          <a:p>
            <a:r>
              <a:rPr lang="en-US" sz="1600" dirty="0"/>
              <a:t>Select options as shown above. Click on Next.</a:t>
            </a:r>
            <a:endParaRPr lang="en-IN" sz="1600" dirty="0"/>
          </a:p>
        </p:txBody>
      </p:sp>
      <p:pic>
        <p:nvPicPr>
          <p:cNvPr id="13" name="Picture 12">
            <a:extLst>
              <a:ext uri="{FF2B5EF4-FFF2-40B4-BE49-F238E27FC236}">
                <a16:creationId xmlns:a16="http://schemas.microsoft.com/office/drawing/2014/main" id="{A14A709D-5532-6161-6CE6-588876F2FB0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6181" r="1590" b="9920"/>
          <a:stretch/>
        </p:blipFill>
        <p:spPr bwMode="auto">
          <a:xfrm>
            <a:off x="932688" y="5102553"/>
            <a:ext cx="5031658" cy="687320"/>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4CE1CC2D-4C9B-B967-D759-2C2E4AF03CC4}"/>
              </a:ext>
            </a:extLst>
          </p:cNvPr>
          <p:cNvSpPr txBox="1"/>
          <p:nvPr/>
        </p:nvSpPr>
        <p:spPr>
          <a:xfrm>
            <a:off x="5929198" y="2850762"/>
            <a:ext cx="5938337" cy="1264642"/>
          </a:xfrm>
          <a:prstGeom prst="rect">
            <a:avLst/>
          </a:prstGeom>
          <a:noFill/>
        </p:spPr>
        <p:txBody>
          <a:bodyPr wrap="square">
            <a:spAutoFit/>
          </a:bodyPr>
          <a:lstStyle/>
          <a:p>
            <a:pPr>
              <a:lnSpc>
                <a:spcPct val="107000"/>
              </a:lnSpc>
              <a:spcAft>
                <a:spcPts val="800"/>
              </a:spcAft>
            </a:pPr>
            <a:r>
              <a:rPr lang="en-IN" sz="1800" kern="100" dirty="0">
                <a:effectLst/>
                <a:ea typeface="Calibri" panose="020F0502020204030204" pitchFamily="34" charset="0"/>
                <a:cs typeface="Times New Roman" panose="02020603050405020304" pitchFamily="18" charset="0"/>
              </a:rPr>
              <a:t>Navigate to </a:t>
            </a:r>
            <a:r>
              <a:rPr lang="en-IN" sz="1800" b="1" kern="100" dirty="0">
                <a:effectLst/>
                <a:ea typeface="Calibri" panose="020F0502020204030204" pitchFamily="34" charset="0"/>
                <a:cs typeface="Times New Roman" panose="02020603050405020304" pitchFamily="18" charset="0"/>
              </a:rPr>
              <a:t>"Review and create"</a:t>
            </a:r>
            <a:r>
              <a:rPr lang="en-IN" sz="1800" kern="100" dirty="0">
                <a:effectLst/>
                <a:ea typeface="Calibri" panose="020F0502020204030204" pitchFamily="34" charset="0"/>
                <a:cs typeface="Times New Roman" panose="02020603050405020304" pitchFamily="18" charset="0"/>
              </a:rPr>
              <a:t> to review your selections. After creating the user, you can view and download the autogenerated password if it is enabled. Select the options as shown below, then click on </a:t>
            </a:r>
            <a:r>
              <a:rPr lang="en-IN" sz="1800" b="1" kern="100" dirty="0">
                <a:effectLst/>
                <a:ea typeface="Calibri" panose="020F0502020204030204" pitchFamily="34" charset="0"/>
                <a:cs typeface="Times New Roman" panose="02020603050405020304" pitchFamily="18" charset="0"/>
              </a:rPr>
              <a:t>"Create user".</a:t>
            </a:r>
            <a:endParaRPr lang="en-IN" sz="1400" kern="100" dirty="0">
              <a:effectLst/>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82A06102-AAE4-217D-8831-6DB36FD6A16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3111" r="1443" b="8859"/>
          <a:stretch/>
        </p:blipFill>
        <p:spPr bwMode="auto">
          <a:xfrm>
            <a:off x="5964346" y="4139549"/>
            <a:ext cx="5647055" cy="21926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15487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B6146FE-3FFD-351E-A0F1-D73EA5A43204}"/>
              </a:ext>
            </a:extLst>
          </p:cNvPr>
          <p:cNvSpPr txBox="1"/>
          <p:nvPr/>
        </p:nvSpPr>
        <p:spPr>
          <a:xfrm>
            <a:off x="932688" y="2228671"/>
            <a:ext cx="8756744" cy="646331"/>
          </a:xfrm>
          <a:prstGeom prst="rect">
            <a:avLst/>
          </a:prstGeom>
          <a:noFill/>
        </p:spPr>
        <p:txBody>
          <a:bodyPr wrap="square">
            <a:spAutoFit/>
          </a:bodyPr>
          <a:lstStyle/>
          <a:p>
            <a:r>
              <a:rPr lang="en-US" dirty="0"/>
              <a:t>You can only view and download the </a:t>
            </a:r>
            <a:r>
              <a:rPr lang="en-US" b="1" dirty="0"/>
              <a:t>user's</a:t>
            </a:r>
            <a:r>
              <a:rPr lang="en-US" dirty="0"/>
              <a:t> password or email them sign-in instructions by going to the "</a:t>
            </a:r>
            <a:r>
              <a:rPr lang="en-US" b="1" dirty="0"/>
              <a:t>Retrieve password</a:t>
            </a:r>
            <a:r>
              <a:rPr lang="en-US" dirty="0"/>
              <a:t>" section. This is the only time you can access the password. </a:t>
            </a:r>
            <a:endParaRPr lang="en-IN" dirty="0"/>
          </a:p>
        </p:txBody>
      </p:sp>
      <p:pic>
        <p:nvPicPr>
          <p:cNvPr id="8" name="Picture 7">
            <a:extLst>
              <a:ext uri="{FF2B5EF4-FFF2-40B4-BE49-F238E27FC236}">
                <a16:creationId xmlns:a16="http://schemas.microsoft.com/office/drawing/2014/main" id="{A6EE4102-438E-1FF7-6791-4DC3E5DC835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3" t="23372" r="2198" b="11760"/>
          <a:stretch/>
        </p:blipFill>
        <p:spPr bwMode="auto">
          <a:xfrm>
            <a:off x="932688" y="3296179"/>
            <a:ext cx="5629910" cy="2091055"/>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29BE81C2-AE4D-8422-203A-A070DE5639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848" r="1753" b="23314"/>
          <a:stretch/>
        </p:blipFill>
        <p:spPr bwMode="auto">
          <a:xfrm>
            <a:off x="6774426" y="3296179"/>
            <a:ext cx="4812456" cy="14834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2372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6099048" y="530352"/>
            <a:ext cx="5385816" cy="1810512"/>
          </a:xfrm>
        </p:spPr>
        <p:txBody>
          <a:bodyPr anchor="b">
            <a:normAutofit/>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sz="quarter" idx="4"/>
          </p:nvPr>
        </p:nvSpPr>
        <p:spPr>
          <a:xfrm>
            <a:off x="6099048" y="2962656"/>
            <a:ext cx="5385816" cy="2603955"/>
          </a:xfrm>
        </p:spPr>
        <p:txBody>
          <a:bodyPr vert="horz" lIns="91440" tIns="45720" rIns="91440" bIns="45720" rtlCol="0" anchor="t">
            <a:normAutofit/>
          </a:bodyPr>
          <a:lstStyle/>
          <a:p>
            <a:r>
              <a:rPr lang="en-US" dirty="0"/>
              <a:t>Introduction</a:t>
            </a:r>
          </a:p>
          <a:p>
            <a:r>
              <a:rPr lang="en-US" dirty="0"/>
              <a:t>S3 Versioning</a:t>
            </a:r>
          </a:p>
          <a:p>
            <a:r>
              <a:rPr lang="en-US" dirty="0"/>
              <a:t>Key Management Service</a:t>
            </a:r>
          </a:p>
          <a:p>
            <a:r>
              <a:rPr lang="en-US" dirty="0"/>
              <a:t>S3 Bucket Policy</a:t>
            </a:r>
          </a:p>
          <a:p>
            <a:r>
              <a:rPr lang="en-US" dirty="0"/>
              <a:t>Cross Region Replication</a:t>
            </a:r>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902A7C2-1D63-EFD6-869B-2F167F966380}"/>
              </a:ext>
            </a:extLst>
          </p:cNvPr>
          <p:cNvSpPr>
            <a:spLocks noGrp="1"/>
          </p:cNvSpPr>
          <p:nvPr>
            <p:ph type="sldNum" sz="quarter" idx="12"/>
          </p:nvPr>
        </p:nvSpPr>
        <p:spPr/>
        <p:txBody>
          <a:bodyPr/>
          <a:lstStyle/>
          <a:p>
            <a:fld id="{294A09A9-5501-47C1-A89A-A340965A2BE2}" type="slidenum">
              <a:rPr lang="en-US" smtClean="0"/>
              <a:t>2</a:t>
            </a:fld>
            <a:endParaRPr lang="en-US" dirty="0"/>
          </a:p>
        </p:txBody>
      </p:sp>
      <p:pic>
        <p:nvPicPr>
          <p:cNvPr id="9" name="Picture 8">
            <a:extLst>
              <a:ext uri="{FF2B5EF4-FFF2-40B4-BE49-F238E27FC236}">
                <a16:creationId xmlns:a16="http://schemas.microsoft.com/office/drawing/2014/main" id="{5BAF6162-3D50-F991-B52E-12A11628C5C9}"/>
              </a:ext>
            </a:extLst>
          </p:cNvPr>
          <p:cNvPicPr>
            <a:picLocks noChangeAspect="1"/>
          </p:cNvPicPr>
          <p:nvPr/>
        </p:nvPicPr>
        <p:blipFill>
          <a:blip r:embed="rId3"/>
          <a:stretch>
            <a:fillRect/>
          </a:stretch>
        </p:blipFill>
        <p:spPr>
          <a:xfrm>
            <a:off x="380665" y="446727"/>
            <a:ext cx="2427673" cy="1359497"/>
          </a:xfrm>
          <a:prstGeom prst="rect">
            <a:avLst/>
          </a:prstGeom>
        </p:spPr>
      </p:pic>
      <p:pic>
        <p:nvPicPr>
          <p:cNvPr id="11" name="Picture 10">
            <a:extLst>
              <a:ext uri="{FF2B5EF4-FFF2-40B4-BE49-F238E27FC236}">
                <a16:creationId xmlns:a16="http://schemas.microsoft.com/office/drawing/2014/main" id="{8B4BE153-BE7A-9AA3-CB43-940B7BCCD8EA}"/>
              </a:ext>
            </a:extLst>
          </p:cNvPr>
          <p:cNvPicPr>
            <a:picLocks noChangeAspect="1"/>
          </p:cNvPicPr>
          <p:nvPr/>
        </p:nvPicPr>
        <p:blipFill>
          <a:blip r:embed="rId4"/>
          <a:stretch>
            <a:fillRect/>
          </a:stretch>
        </p:blipFill>
        <p:spPr>
          <a:xfrm>
            <a:off x="380665" y="3478174"/>
            <a:ext cx="2427673" cy="1359496"/>
          </a:xfrm>
          <a:prstGeom prst="rect">
            <a:avLst/>
          </a:prstGeom>
        </p:spPr>
      </p:pic>
      <p:pic>
        <p:nvPicPr>
          <p:cNvPr id="13" name="Picture 12">
            <a:extLst>
              <a:ext uri="{FF2B5EF4-FFF2-40B4-BE49-F238E27FC236}">
                <a16:creationId xmlns:a16="http://schemas.microsoft.com/office/drawing/2014/main" id="{F50B36D2-14EC-DA12-D772-D8D31EDF044A}"/>
              </a:ext>
            </a:extLst>
          </p:cNvPr>
          <p:cNvPicPr>
            <a:picLocks noChangeAspect="1"/>
          </p:cNvPicPr>
          <p:nvPr/>
        </p:nvPicPr>
        <p:blipFill>
          <a:blip r:embed="rId5"/>
          <a:stretch>
            <a:fillRect/>
          </a:stretch>
        </p:blipFill>
        <p:spPr>
          <a:xfrm>
            <a:off x="2369575" y="5079775"/>
            <a:ext cx="2387086" cy="1276575"/>
          </a:xfrm>
          <a:prstGeom prst="rect">
            <a:avLst/>
          </a:prstGeom>
        </p:spPr>
      </p:pic>
      <p:pic>
        <p:nvPicPr>
          <p:cNvPr id="14" name="Picture 13">
            <a:extLst>
              <a:ext uri="{FF2B5EF4-FFF2-40B4-BE49-F238E27FC236}">
                <a16:creationId xmlns:a16="http://schemas.microsoft.com/office/drawing/2014/main" id="{16679CE0-5C21-D64C-DCDA-1F92DB33C8A5}"/>
              </a:ext>
            </a:extLst>
          </p:cNvPr>
          <p:cNvPicPr>
            <a:picLocks noChangeAspect="1"/>
          </p:cNvPicPr>
          <p:nvPr/>
        </p:nvPicPr>
        <p:blipFill>
          <a:blip r:embed="rId6"/>
          <a:stretch>
            <a:fillRect/>
          </a:stretch>
        </p:blipFill>
        <p:spPr>
          <a:xfrm>
            <a:off x="2369575" y="2045427"/>
            <a:ext cx="2387086" cy="1193543"/>
          </a:xfrm>
          <a:prstGeom prst="rect">
            <a:avLst/>
          </a:prstGeom>
        </p:spPr>
      </p:pic>
    </p:spTree>
    <p:extLst>
      <p:ext uri="{BB962C8B-B14F-4D97-AF65-F5344CB8AC3E}">
        <p14:creationId xmlns:p14="http://schemas.microsoft.com/office/powerpoint/2010/main" val="37245998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AEF022D-A26D-DD48-455D-2ABE0F9684A3}"/>
              </a:ext>
            </a:extLst>
          </p:cNvPr>
          <p:cNvSpPr txBox="1"/>
          <p:nvPr/>
        </p:nvSpPr>
        <p:spPr>
          <a:xfrm>
            <a:off x="932686" y="2064549"/>
            <a:ext cx="4633923" cy="1070871"/>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Create second </a:t>
            </a:r>
            <a:r>
              <a:rPr lang="en-IN" b="1" kern="100" dirty="0">
                <a:effectLst/>
                <a:ea typeface="Calibri" panose="020F0502020204030204" pitchFamily="34" charset="0"/>
                <a:cs typeface="Times New Roman" panose="02020603050405020304" pitchFamily="18" charset="0"/>
              </a:rPr>
              <a:t>IAM</a:t>
            </a:r>
            <a:r>
              <a:rPr lang="en-IN" kern="100" dirty="0">
                <a:effectLst/>
                <a:ea typeface="Calibri" panose="020F0502020204030204" pitchFamily="34" charset="0"/>
                <a:cs typeface="Times New Roman" panose="02020603050405020304" pitchFamily="18" charset="0"/>
              </a:rPr>
              <a:t> User </a:t>
            </a:r>
            <a:r>
              <a:rPr lang="en-IN" b="1" kern="100" dirty="0">
                <a:effectLst/>
                <a:ea typeface="Calibri" panose="020F0502020204030204" pitchFamily="34" charset="0"/>
                <a:cs typeface="Times New Roman" panose="02020603050405020304" pitchFamily="18" charset="0"/>
              </a:rPr>
              <a:t>(user-2)</a:t>
            </a:r>
            <a:endParaRPr lang="en-IN"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IN" kern="100" dirty="0">
                <a:effectLst/>
                <a:ea typeface="Calibri" panose="020F0502020204030204" pitchFamily="34" charset="0"/>
                <a:cs typeface="Times New Roman" panose="02020603050405020304" pitchFamily="18" charset="0"/>
              </a:rPr>
              <a:t>Click on</a:t>
            </a:r>
            <a:r>
              <a:rPr lang="en-IN" b="1" kern="100" dirty="0">
                <a:effectLst/>
                <a:ea typeface="Calibri" panose="020F0502020204030204" pitchFamily="34" charset="0"/>
                <a:cs typeface="Times New Roman" panose="02020603050405020304" pitchFamily="18" charset="0"/>
              </a:rPr>
              <a:t> Create </a:t>
            </a:r>
            <a:r>
              <a:rPr lang="en-IN" kern="100" dirty="0">
                <a:effectLst/>
                <a:ea typeface="Calibri" panose="020F0502020204030204" pitchFamily="34" charset="0"/>
                <a:cs typeface="Times New Roman" panose="02020603050405020304" pitchFamily="18" charset="0"/>
              </a:rPr>
              <a:t>and</a:t>
            </a:r>
            <a:r>
              <a:rPr lang="en-IN" b="1" kern="100" dirty="0">
                <a:effectLst/>
                <a:ea typeface="Calibri" panose="020F0502020204030204" pitchFamily="34" charset="0"/>
                <a:cs typeface="Times New Roman" panose="02020603050405020304" pitchFamily="18" charset="0"/>
              </a:rPr>
              <a:t> Specify user </a:t>
            </a:r>
            <a:r>
              <a:rPr lang="en-US" b="1" kern="100" dirty="0">
                <a:effectLst/>
                <a:ea typeface="Calibri" panose="020F0502020204030204" pitchFamily="34" charset="0"/>
                <a:cs typeface="Times New Roman" panose="02020603050405020304" pitchFamily="18" charset="0"/>
              </a:rPr>
              <a:t>details </a:t>
            </a:r>
            <a:r>
              <a:rPr lang="en-US" kern="100" dirty="0">
                <a:effectLst/>
                <a:ea typeface="Calibri" panose="020F0502020204030204" pitchFamily="34" charset="0"/>
                <a:cs typeface="Times New Roman" panose="02020603050405020304" pitchFamily="18" charset="0"/>
              </a:rPr>
              <a:t>and select options as shown below. Click on </a:t>
            </a:r>
            <a:r>
              <a:rPr lang="en-US" b="1" kern="100" dirty="0">
                <a:effectLst/>
                <a:ea typeface="Calibri" panose="020F0502020204030204" pitchFamily="34" charset="0"/>
                <a:cs typeface="Times New Roman" panose="02020603050405020304" pitchFamily="18" charset="0"/>
              </a:rPr>
              <a:t>Next.</a:t>
            </a:r>
            <a:r>
              <a:rPr lang="en-IN" b="1" kern="100" dirty="0">
                <a:effectLst/>
                <a:ea typeface="Calibri" panose="020F0502020204030204" pitchFamily="34" charset="0"/>
                <a:cs typeface="Times New Roman" panose="02020603050405020304" pitchFamily="18" charset="0"/>
              </a:rPr>
              <a:t> </a:t>
            </a:r>
            <a:endParaRPr lang="en-IN" kern="100" dirty="0">
              <a:effectLs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8FB62DBD-7E78-7E9E-01F7-582CB3EB5B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323" r="1886" b="12799"/>
          <a:stretch/>
        </p:blipFill>
        <p:spPr bwMode="auto">
          <a:xfrm>
            <a:off x="932687" y="3135420"/>
            <a:ext cx="4280997" cy="1592378"/>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648A5C61-4B8E-5574-2B15-6E94C263DD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3883" r="1286" b="11748"/>
          <a:stretch/>
        </p:blipFill>
        <p:spPr bwMode="auto">
          <a:xfrm>
            <a:off x="932687" y="4882247"/>
            <a:ext cx="4280997" cy="1600201"/>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E772131E-87D1-E5E8-624F-048A21454A1A}"/>
              </a:ext>
            </a:extLst>
          </p:cNvPr>
          <p:cNvSpPr txBox="1"/>
          <p:nvPr/>
        </p:nvSpPr>
        <p:spPr>
          <a:xfrm>
            <a:off x="6031832" y="2037953"/>
            <a:ext cx="6160168" cy="968278"/>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The </a:t>
            </a:r>
            <a:r>
              <a:rPr lang="en-IN" b="1" kern="100" dirty="0">
                <a:effectLst/>
                <a:ea typeface="Calibri" panose="020F0502020204030204" pitchFamily="34" charset="0"/>
                <a:cs typeface="Times New Roman" panose="02020603050405020304" pitchFamily="18" charset="0"/>
              </a:rPr>
              <a:t>Set Permissions</a:t>
            </a:r>
            <a:r>
              <a:rPr lang="en-IN" kern="100" dirty="0">
                <a:effectLst/>
                <a:ea typeface="Calibri" panose="020F0502020204030204" pitchFamily="34" charset="0"/>
                <a:cs typeface="Times New Roman" panose="02020603050405020304" pitchFamily="18" charset="0"/>
              </a:rPr>
              <a:t> step in the AWS IAM user creation process allows you to define what actions a user can perform and what resources they can access.</a:t>
            </a:r>
          </a:p>
        </p:txBody>
      </p:sp>
      <p:pic>
        <p:nvPicPr>
          <p:cNvPr id="12" name="Picture 11">
            <a:extLst>
              <a:ext uri="{FF2B5EF4-FFF2-40B4-BE49-F238E27FC236}">
                <a16:creationId xmlns:a16="http://schemas.microsoft.com/office/drawing/2014/main" id="{079550F1-6CBF-CB51-377E-CB159580036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22848" r="1731" b="38809"/>
          <a:stretch/>
        </p:blipFill>
        <p:spPr bwMode="auto">
          <a:xfrm>
            <a:off x="6095998" y="3006231"/>
            <a:ext cx="5855368" cy="1235710"/>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54838694-5610-4FAE-365F-8941C31B68A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26787" r="1598" b="9658"/>
          <a:stretch/>
        </p:blipFill>
        <p:spPr bwMode="auto">
          <a:xfrm>
            <a:off x="6031832" y="4185964"/>
            <a:ext cx="5855367" cy="2048510"/>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75BEE37F-DC7E-6706-AD46-AEAB926FF2F4}"/>
              </a:ext>
            </a:extLst>
          </p:cNvPr>
          <p:cNvSpPr txBox="1"/>
          <p:nvPr/>
        </p:nvSpPr>
        <p:spPr>
          <a:xfrm>
            <a:off x="6095998" y="6234474"/>
            <a:ext cx="4488684" cy="375552"/>
          </a:xfrm>
          <a:prstGeom prst="rect">
            <a:avLst/>
          </a:prstGeom>
          <a:noFill/>
        </p:spPr>
        <p:txBody>
          <a:bodyPr wrap="square">
            <a:spAutoFit/>
          </a:bodyPr>
          <a:lstStyle/>
          <a:p>
            <a:pPr>
              <a:lnSpc>
                <a:spcPct val="107000"/>
              </a:lnSpc>
              <a:spcAft>
                <a:spcPts val="800"/>
              </a:spcAft>
            </a:pPr>
            <a:r>
              <a:rPr lang="en-US" kern="100" dirty="0">
                <a:effectLst/>
                <a:ea typeface="Calibri" panose="020F0502020204030204" pitchFamily="34" charset="0"/>
                <a:cs typeface="Times New Roman" panose="02020603050405020304" pitchFamily="18" charset="0"/>
              </a:rPr>
              <a:t>Select options as shown above. Click on </a:t>
            </a:r>
            <a:r>
              <a:rPr lang="en-US" b="1" kern="100" dirty="0">
                <a:effectLst/>
                <a:ea typeface="Calibri" panose="020F0502020204030204" pitchFamily="34" charset="0"/>
                <a:cs typeface="Times New Roman" panose="02020603050405020304" pitchFamily="18" charset="0"/>
              </a:rPr>
              <a:t>Next.</a:t>
            </a:r>
            <a:endParaRPr lang="en-IN"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0505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FE310BD-197D-88EF-7821-D8000FEE555B}"/>
              </a:ext>
            </a:extLst>
          </p:cNvPr>
          <p:cNvSpPr txBox="1"/>
          <p:nvPr/>
        </p:nvSpPr>
        <p:spPr>
          <a:xfrm>
            <a:off x="6215887" y="2092197"/>
            <a:ext cx="5559017" cy="1267335"/>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Navigate to </a:t>
            </a:r>
            <a:r>
              <a:rPr lang="en-IN" b="1" kern="100" dirty="0">
                <a:effectLst/>
                <a:ea typeface="Calibri" panose="020F0502020204030204" pitchFamily="34" charset="0"/>
                <a:cs typeface="Times New Roman" panose="02020603050405020304" pitchFamily="18" charset="0"/>
              </a:rPr>
              <a:t>"Review and create"</a:t>
            </a:r>
            <a:r>
              <a:rPr lang="en-IN" kern="100" dirty="0">
                <a:effectLst/>
                <a:ea typeface="Calibri" panose="020F0502020204030204" pitchFamily="34" charset="0"/>
                <a:cs typeface="Times New Roman" panose="02020603050405020304" pitchFamily="18" charset="0"/>
              </a:rPr>
              <a:t> to review your selections. After creating the user, you can view and download the autogenerated password if it is enabled. Select the options as shown below, then click on </a:t>
            </a:r>
            <a:r>
              <a:rPr lang="en-IN" b="1" kern="100" dirty="0">
                <a:effectLst/>
                <a:ea typeface="Calibri" panose="020F0502020204030204" pitchFamily="34" charset="0"/>
                <a:cs typeface="Times New Roman" panose="02020603050405020304" pitchFamily="18" charset="0"/>
              </a:rPr>
              <a:t>"Create user".</a:t>
            </a:r>
            <a:endParaRPr lang="en-IN" kern="100" dirty="0">
              <a:effectLs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57FDCB8A-517F-F393-502C-3F9C13B1E62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585" r="2493" b="10440"/>
          <a:stretch/>
        </p:blipFill>
        <p:spPr bwMode="auto">
          <a:xfrm>
            <a:off x="627887" y="2128778"/>
            <a:ext cx="5588000" cy="2158365"/>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B0A1BA42-EC84-1789-CFDE-737CB1054043}"/>
              </a:ext>
            </a:extLst>
          </p:cNvPr>
          <p:cNvSpPr txBox="1"/>
          <p:nvPr/>
        </p:nvSpPr>
        <p:spPr>
          <a:xfrm>
            <a:off x="6215887" y="3480468"/>
            <a:ext cx="5338916" cy="1267335"/>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You can only view and download the user's password or email them sign-in instructions by going to the "</a:t>
            </a:r>
            <a:r>
              <a:rPr lang="en-IN" b="1" kern="100" dirty="0">
                <a:effectLst/>
                <a:ea typeface="Calibri" panose="020F0502020204030204" pitchFamily="34" charset="0"/>
                <a:cs typeface="Times New Roman" panose="02020603050405020304" pitchFamily="18" charset="0"/>
              </a:rPr>
              <a:t>Retrieve password</a:t>
            </a:r>
            <a:r>
              <a:rPr lang="en-IN" kern="100" dirty="0">
                <a:effectLst/>
                <a:ea typeface="Calibri" panose="020F0502020204030204" pitchFamily="34" charset="0"/>
                <a:cs typeface="Times New Roman" panose="02020603050405020304" pitchFamily="18" charset="0"/>
              </a:rPr>
              <a:t>" section. This is the only time you can access the password.</a:t>
            </a:r>
          </a:p>
        </p:txBody>
      </p:sp>
      <p:pic>
        <p:nvPicPr>
          <p:cNvPr id="11" name="Picture 10">
            <a:extLst>
              <a:ext uri="{FF2B5EF4-FFF2-40B4-BE49-F238E27FC236}">
                <a16:creationId xmlns:a16="http://schemas.microsoft.com/office/drawing/2014/main" id="{ACD75260-A759-5BD8-6030-6DF5B429D43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43" t="22585" r="720" b="23047"/>
          <a:stretch/>
        </p:blipFill>
        <p:spPr bwMode="auto">
          <a:xfrm>
            <a:off x="627887" y="4408079"/>
            <a:ext cx="5468113" cy="1751965"/>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CBD51E1A-CAF6-139C-C0B5-92B50521B5A6}"/>
              </a:ext>
            </a:extLst>
          </p:cNvPr>
          <p:cNvSpPr txBox="1"/>
          <p:nvPr/>
        </p:nvSpPr>
        <p:spPr>
          <a:xfrm>
            <a:off x="6293726" y="5096285"/>
            <a:ext cx="6160168" cy="375552"/>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List of two </a:t>
            </a:r>
            <a:r>
              <a:rPr lang="en-IN" b="1" kern="100" dirty="0">
                <a:effectLst/>
                <a:ea typeface="Calibri" panose="020F0502020204030204" pitchFamily="34" charset="0"/>
                <a:cs typeface="Times New Roman" panose="02020603050405020304" pitchFamily="18" charset="0"/>
              </a:rPr>
              <a:t>Users</a:t>
            </a:r>
            <a:endParaRPr lang="en-IN"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3483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BDDED-B489-60F1-9D6A-B961C45EFC0C}"/>
              </a:ext>
            </a:extLst>
          </p:cNvPr>
          <p:cNvSpPr>
            <a:spLocks noGrp="1"/>
          </p:cNvSpPr>
          <p:nvPr>
            <p:ph type="title"/>
          </p:nvPr>
        </p:nvSpPr>
        <p:spPr>
          <a:xfrm>
            <a:off x="740182" y="1873869"/>
            <a:ext cx="5949375" cy="403124"/>
          </a:xfrm>
        </p:spPr>
        <p:txBody>
          <a:bodyPr>
            <a:normAutofit fontScale="90000"/>
          </a:bodyPr>
          <a:lstStyle/>
          <a:p>
            <a:r>
              <a:rPr lang="en-US" sz="3300" b="1" kern="100" dirty="0">
                <a:effectLst/>
                <a:ea typeface="Calibri" panose="020F0502020204030204" pitchFamily="34" charset="0"/>
                <a:cs typeface="Times New Roman" panose="02020603050405020304" pitchFamily="18" charset="0"/>
              </a:rPr>
              <a:t>AWS S3 Bucket Creation for KMS</a:t>
            </a:r>
            <a:r>
              <a:rPr lang="en-IN" sz="3300" kern="100" dirty="0">
                <a:effectLst/>
                <a:ea typeface="Calibri" panose="020F0502020204030204" pitchFamily="34" charset="0"/>
                <a:cs typeface="Times New Roman" panose="02020603050405020304" pitchFamily="18" charset="0"/>
              </a:rPr>
              <a:t>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Slide Number Placeholder 4">
            <a:extLst>
              <a:ext uri="{FF2B5EF4-FFF2-40B4-BE49-F238E27FC236}">
                <a16:creationId xmlns:a16="http://schemas.microsoft.com/office/drawing/2014/main" id="{0DC4E167-5945-0EE2-66EA-373CC313A4A8}"/>
              </a:ext>
            </a:extLst>
          </p:cNvPr>
          <p:cNvSpPr>
            <a:spLocks noGrp="1"/>
          </p:cNvSpPr>
          <p:nvPr>
            <p:ph type="sldNum" sz="quarter" idx="11"/>
          </p:nvPr>
        </p:nvSpPr>
        <p:spPr/>
        <p:txBody>
          <a:bodyPr/>
          <a:lstStyle/>
          <a:p>
            <a:fld id="{294A09A9-5501-47C1-A89A-A340965A2BE2}" type="slidenum">
              <a:rPr lang="en-US" smtClean="0"/>
              <a:pPr/>
              <a:t>22</a:t>
            </a:fld>
            <a:endParaRPr lang="en-US" dirty="0"/>
          </a:p>
        </p:txBody>
      </p:sp>
      <p:sp>
        <p:nvSpPr>
          <p:cNvPr id="8" name="TextBox 7">
            <a:extLst>
              <a:ext uri="{FF2B5EF4-FFF2-40B4-BE49-F238E27FC236}">
                <a16:creationId xmlns:a16="http://schemas.microsoft.com/office/drawing/2014/main" id="{0EC052EC-DFCB-29C7-FE58-252795013AD0}"/>
              </a:ext>
            </a:extLst>
          </p:cNvPr>
          <p:cNvSpPr txBox="1"/>
          <p:nvPr/>
        </p:nvSpPr>
        <p:spPr>
          <a:xfrm>
            <a:off x="6577263" y="2222588"/>
            <a:ext cx="5487582" cy="1264642"/>
          </a:xfrm>
          <a:prstGeom prst="rect">
            <a:avLst/>
          </a:prstGeom>
          <a:noFill/>
        </p:spPr>
        <p:txBody>
          <a:bodyPr wrap="square">
            <a:spAutoFit/>
          </a:bodyPr>
          <a:lstStyle/>
          <a:p>
            <a:pPr>
              <a:lnSpc>
                <a:spcPct val="107000"/>
              </a:lnSpc>
              <a:spcAft>
                <a:spcPts val="800"/>
              </a:spcAft>
            </a:pPr>
            <a:r>
              <a:rPr lang="en-IN" sz="1800" kern="100" dirty="0">
                <a:effectLst/>
                <a:ea typeface="Calibri" panose="020F0502020204030204" pitchFamily="34" charset="0"/>
                <a:cs typeface="Times New Roman" panose="02020603050405020304" pitchFamily="18" charset="0"/>
              </a:rPr>
              <a:t>click on </a:t>
            </a:r>
            <a:r>
              <a:rPr lang="en-IN" sz="1800" b="1" kern="100" dirty="0">
                <a:effectLst/>
                <a:ea typeface="Calibri" panose="020F0502020204030204" pitchFamily="34" charset="0"/>
                <a:cs typeface="Times New Roman" panose="02020603050405020304" pitchFamily="18" charset="0"/>
              </a:rPr>
              <a:t>"Create Bucket"</a:t>
            </a:r>
            <a:r>
              <a:rPr lang="en-IN" sz="1800" kern="100" dirty="0">
                <a:effectLst/>
                <a:ea typeface="Calibri" panose="020F0502020204030204" pitchFamily="34" charset="0"/>
                <a:cs typeface="Times New Roman" panose="02020603050405020304" pitchFamily="18" charset="0"/>
              </a:rPr>
              <a:t> button. You will be prompted to provide a unique name for your bucket. This name must be globally unique select the AWS region where it will be created. </a:t>
            </a:r>
            <a:endParaRPr lang="en-IN" sz="1400" kern="100" dirty="0">
              <a:effectLs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364F13B-CEE4-80F7-D154-EF0F2EF4F1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618" r="1289" b="43786"/>
          <a:stretch/>
        </p:blipFill>
        <p:spPr bwMode="auto">
          <a:xfrm>
            <a:off x="622196" y="2308316"/>
            <a:ext cx="5655310" cy="1178914"/>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354CEA5B-1CE5-C47D-4CE3-81BD71896512}"/>
              </a:ext>
            </a:extLst>
          </p:cNvPr>
          <p:cNvSpPr txBox="1"/>
          <p:nvPr/>
        </p:nvSpPr>
        <p:spPr>
          <a:xfrm>
            <a:off x="689750" y="3667615"/>
            <a:ext cx="5949375" cy="671915"/>
          </a:xfrm>
          <a:prstGeom prst="rect">
            <a:avLst/>
          </a:prstGeom>
          <a:noFill/>
        </p:spPr>
        <p:txBody>
          <a:bodyPr wrap="square">
            <a:spAutoFit/>
          </a:bodyPr>
          <a:lstStyle/>
          <a:p>
            <a:pPr>
              <a:lnSpc>
                <a:spcPct val="107000"/>
              </a:lnSpc>
              <a:spcAft>
                <a:spcPts val="800"/>
              </a:spcAft>
            </a:pPr>
            <a:r>
              <a:rPr lang="en-US" sz="1800" kern="100" dirty="0">
                <a:effectLst/>
                <a:ea typeface="Calibri" panose="020F0502020204030204" pitchFamily="34" charset="0"/>
                <a:cs typeface="Times New Roman" panose="02020603050405020304" pitchFamily="18" charset="0"/>
              </a:rPr>
              <a:t>Here we will navigated to below page, where we can create S3 bucket.</a:t>
            </a:r>
            <a:r>
              <a:rPr lang="en-IN" sz="1800" kern="100" dirty="0">
                <a:effectLst/>
                <a:ea typeface="Calibri" panose="020F0502020204030204" pitchFamily="34" charset="0"/>
                <a:cs typeface="Times New Roman" panose="02020603050405020304" pitchFamily="18" charset="0"/>
              </a:rPr>
              <a:t> </a:t>
            </a:r>
            <a:endParaRPr lang="en-IN" sz="1400" kern="100" dirty="0">
              <a:effectLst/>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EE1C2C03-1A0B-17CC-0525-A3ECFD1B85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037" r="1585" b="10960"/>
          <a:stretch/>
        </p:blipFill>
        <p:spPr bwMode="auto">
          <a:xfrm>
            <a:off x="740182" y="4422964"/>
            <a:ext cx="4698091" cy="1933386"/>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67C62094-E79A-6A75-956E-6D3E3B4FCFD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323" r="1139" b="9384"/>
          <a:stretch/>
        </p:blipFill>
        <p:spPr bwMode="auto">
          <a:xfrm>
            <a:off x="5756656" y="4422964"/>
            <a:ext cx="5664200" cy="22009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55809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914FC07-2DF5-445A-233D-93E981EA6AF3}"/>
              </a:ext>
            </a:extLst>
          </p:cNvPr>
          <p:cNvSpPr>
            <a:spLocks noGrp="1"/>
          </p:cNvSpPr>
          <p:nvPr>
            <p:ph type="sldNum" sz="quarter" idx="11"/>
          </p:nvPr>
        </p:nvSpPr>
        <p:spPr/>
        <p:txBody>
          <a:bodyPr/>
          <a:lstStyle/>
          <a:p>
            <a:fld id="{294A09A9-5501-47C1-A89A-A340965A2BE2}" type="slidenum">
              <a:rPr lang="en-US" smtClean="0"/>
              <a:pPr/>
              <a:t>23</a:t>
            </a:fld>
            <a:endParaRPr lang="en-US" dirty="0"/>
          </a:p>
        </p:txBody>
      </p:sp>
      <p:sp>
        <p:nvSpPr>
          <p:cNvPr id="7" name="TextBox 6">
            <a:extLst>
              <a:ext uri="{FF2B5EF4-FFF2-40B4-BE49-F238E27FC236}">
                <a16:creationId xmlns:a16="http://schemas.microsoft.com/office/drawing/2014/main" id="{E3AB2E4B-FD7D-7515-3034-BE0009BB77DA}"/>
              </a:ext>
            </a:extLst>
          </p:cNvPr>
          <p:cNvSpPr txBox="1"/>
          <p:nvPr/>
        </p:nvSpPr>
        <p:spPr>
          <a:xfrm>
            <a:off x="932687" y="2299581"/>
            <a:ext cx="10794091" cy="968278"/>
          </a:xfrm>
          <a:prstGeom prst="rect">
            <a:avLst/>
          </a:prstGeom>
          <a:noFill/>
        </p:spPr>
        <p:txBody>
          <a:bodyPr wrap="square">
            <a:spAutoFit/>
          </a:bodyPr>
          <a:lstStyle/>
          <a:p>
            <a:pPr>
              <a:lnSpc>
                <a:spcPct val="107000"/>
              </a:lnSpc>
              <a:spcAft>
                <a:spcPts val="800"/>
              </a:spcAft>
            </a:pPr>
            <a:r>
              <a:rPr lang="en-IN" sz="1800" kern="100" dirty="0">
                <a:effectLst/>
                <a:ea typeface="Calibri" panose="020F0502020204030204" pitchFamily="34" charset="0"/>
                <a:cs typeface="Times New Roman" panose="02020603050405020304" pitchFamily="18" charset="0"/>
              </a:rPr>
              <a:t>Select </a:t>
            </a:r>
            <a:r>
              <a:rPr lang="en-IN" sz="1800" b="1" kern="100" dirty="0">
                <a:effectLst/>
                <a:ea typeface="Calibri" panose="020F0502020204030204" pitchFamily="34" charset="0"/>
                <a:cs typeface="Times New Roman" panose="02020603050405020304" pitchFamily="18" charset="0"/>
              </a:rPr>
              <a:t>"Default encryption"</a:t>
            </a:r>
            <a:r>
              <a:rPr lang="en-IN" sz="1800" kern="100" dirty="0">
                <a:effectLst/>
                <a:ea typeface="Calibri" panose="020F0502020204030204" pitchFamily="34" charset="0"/>
                <a:cs typeface="Times New Roman" panose="02020603050405020304" pitchFamily="18" charset="0"/>
              </a:rPr>
              <a:t> and choose </a:t>
            </a:r>
            <a:r>
              <a:rPr lang="en-IN" sz="1800" b="1" kern="100" dirty="0">
                <a:effectLst/>
                <a:ea typeface="Calibri" panose="020F0502020204030204" pitchFamily="34" charset="0"/>
                <a:cs typeface="Times New Roman" panose="02020603050405020304" pitchFamily="18" charset="0"/>
              </a:rPr>
              <a:t>"Server-side encryption with AWS Key Management Service keys (SSE-KMS)."</a:t>
            </a:r>
            <a:r>
              <a:rPr lang="en-IN" sz="1800" kern="100" dirty="0">
                <a:effectLst/>
                <a:ea typeface="Calibri" panose="020F0502020204030204" pitchFamily="34" charset="0"/>
                <a:cs typeface="Times New Roman" panose="02020603050405020304" pitchFamily="18" charset="0"/>
              </a:rPr>
              <a:t> Then, for the </a:t>
            </a:r>
            <a:r>
              <a:rPr lang="en-IN" sz="1800" b="1" kern="100" dirty="0">
                <a:effectLst/>
                <a:ea typeface="Calibri" panose="020F0502020204030204" pitchFamily="34" charset="0"/>
                <a:cs typeface="Times New Roman" panose="02020603050405020304" pitchFamily="18" charset="0"/>
              </a:rPr>
              <a:t>"AWS KMS Key,"</a:t>
            </a:r>
            <a:r>
              <a:rPr lang="en-IN" sz="1800" kern="100" dirty="0">
                <a:effectLst/>
                <a:ea typeface="Calibri" panose="020F0502020204030204" pitchFamily="34" charset="0"/>
                <a:cs typeface="Times New Roman" panose="02020603050405020304" pitchFamily="18" charset="0"/>
              </a:rPr>
              <a:t> select your desired key from the available AWS KMS keys and choose your custom key. Finally, click on </a:t>
            </a:r>
            <a:r>
              <a:rPr lang="en-IN" sz="1800" b="1" kern="100" dirty="0">
                <a:effectLst/>
                <a:ea typeface="Calibri" panose="020F0502020204030204" pitchFamily="34" charset="0"/>
                <a:cs typeface="Times New Roman" panose="02020603050405020304" pitchFamily="18" charset="0"/>
              </a:rPr>
              <a:t>"Create bucket."</a:t>
            </a:r>
            <a:endParaRPr lang="en-IN" sz="1400" kern="100" dirty="0">
              <a:effectLs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CEF749D-C383-A909-0BC0-13C8A5107A6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585" r="17308" b="10703"/>
          <a:stretch/>
        </p:blipFill>
        <p:spPr bwMode="auto">
          <a:xfrm>
            <a:off x="932687" y="3313285"/>
            <a:ext cx="3835958" cy="1740829"/>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066EB130-4E39-0A10-B2FC-E21AB52226A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838" r="17781" b="16738"/>
          <a:stretch/>
        </p:blipFill>
        <p:spPr bwMode="auto">
          <a:xfrm>
            <a:off x="6232274" y="3313285"/>
            <a:ext cx="4711029" cy="1786255"/>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E24118AB-6AFF-8DB0-96A6-241631E0EB7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62242" r="1275" b="10446"/>
          <a:stretch/>
        </p:blipFill>
        <p:spPr bwMode="auto">
          <a:xfrm>
            <a:off x="3082462" y="5476240"/>
            <a:ext cx="5655310" cy="8801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5206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EB0A3A6-E278-8324-4549-D88F05B41F5C}"/>
              </a:ext>
            </a:extLst>
          </p:cNvPr>
          <p:cNvSpPr txBox="1"/>
          <p:nvPr/>
        </p:nvSpPr>
        <p:spPr>
          <a:xfrm>
            <a:off x="6813755" y="2897202"/>
            <a:ext cx="4601497" cy="646331"/>
          </a:xfrm>
          <a:prstGeom prst="rect">
            <a:avLst/>
          </a:prstGeom>
          <a:noFill/>
        </p:spPr>
        <p:txBody>
          <a:bodyPr wrap="square">
            <a:spAutoFit/>
          </a:bodyPr>
          <a:lstStyle/>
          <a:p>
            <a:r>
              <a:rPr lang="en-US" kern="100" dirty="0">
                <a:effectLst/>
                <a:ea typeface="Calibri" panose="020F0502020204030204" pitchFamily="34" charset="0"/>
                <a:cs typeface="Times New Roman" panose="02020603050405020304" pitchFamily="18" charset="0"/>
              </a:rPr>
              <a:t>List of S3 buckets in different regions can be view as below</a:t>
            </a:r>
            <a:r>
              <a:rPr lang="en-IN" kern="100" dirty="0">
                <a:effectLst/>
                <a:ea typeface="Calibri" panose="020F0502020204030204" pitchFamily="34" charset="0"/>
                <a:cs typeface="Times New Roman" panose="02020603050405020304" pitchFamily="18" charset="0"/>
              </a:rPr>
              <a:t> </a:t>
            </a:r>
            <a:endParaRPr lang="en-IN" dirty="0"/>
          </a:p>
        </p:txBody>
      </p:sp>
      <p:pic>
        <p:nvPicPr>
          <p:cNvPr id="8" name="Picture 7">
            <a:extLst>
              <a:ext uri="{FF2B5EF4-FFF2-40B4-BE49-F238E27FC236}">
                <a16:creationId xmlns:a16="http://schemas.microsoft.com/office/drawing/2014/main" id="{1B52CF44-786C-E64C-1556-00F2234276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848" r="2216" b="15698"/>
          <a:stretch/>
        </p:blipFill>
        <p:spPr bwMode="auto">
          <a:xfrm>
            <a:off x="932688" y="2312805"/>
            <a:ext cx="5604510" cy="1981200"/>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1C87E58D-3E08-26A9-7A03-ADDCE3579DA5}"/>
              </a:ext>
            </a:extLst>
          </p:cNvPr>
          <p:cNvSpPr txBox="1"/>
          <p:nvPr/>
        </p:nvSpPr>
        <p:spPr>
          <a:xfrm>
            <a:off x="6813755" y="4732946"/>
            <a:ext cx="4867485" cy="1267335"/>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Click on the bucket </a:t>
            </a:r>
            <a:r>
              <a:rPr lang="en-IN" b="1" kern="100" dirty="0">
                <a:effectLst/>
                <a:ea typeface="Calibri" panose="020F0502020204030204" pitchFamily="34" charset="0"/>
                <a:cs typeface="Times New Roman" panose="02020603050405020304" pitchFamily="18" charset="0"/>
              </a:rPr>
              <a:t>"bucket1-kms,"</a:t>
            </a:r>
            <a:r>
              <a:rPr lang="en-IN" kern="100" dirty="0">
                <a:effectLst/>
                <a:ea typeface="Calibri" panose="020F0502020204030204" pitchFamily="34" charset="0"/>
                <a:cs typeface="Times New Roman" panose="02020603050405020304" pitchFamily="18" charset="0"/>
              </a:rPr>
              <a:t> and it will navigate you inside the bucket, where you can </a:t>
            </a:r>
            <a:r>
              <a:rPr lang="en-IN" b="1" kern="100" dirty="0">
                <a:effectLst/>
                <a:ea typeface="Calibri" panose="020F0502020204030204" pitchFamily="34" charset="0"/>
                <a:cs typeface="Times New Roman" panose="02020603050405020304" pitchFamily="18" charset="0"/>
              </a:rPr>
              <a:t>upload</a:t>
            </a:r>
            <a:r>
              <a:rPr lang="en-IN" kern="100" dirty="0">
                <a:effectLst/>
                <a:ea typeface="Calibri" panose="020F0502020204030204" pitchFamily="34" charset="0"/>
                <a:cs typeface="Times New Roman" panose="02020603050405020304" pitchFamily="18" charset="0"/>
              </a:rPr>
              <a:t> files as shown below. Click on the </a:t>
            </a:r>
            <a:r>
              <a:rPr lang="en-IN" b="1" kern="100" dirty="0">
                <a:effectLst/>
                <a:ea typeface="Calibri" panose="020F0502020204030204" pitchFamily="34" charset="0"/>
                <a:cs typeface="Times New Roman" panose="02020603050405020304" pitchFamily="18" charset="0"/>
              </a:rPr>
              <a:t>Upload</a:t>
            </a:r>
            <a:r>
              <a:rPr lang="en-IN" kern="100" dirty="0">
                <a:effectLst/>
                <a:ea typeface="Calibri" panose="020F0502020204030204" pitchFamily="34" charset="0"/>
                <a:cs typeface="Times New Roman" panose="02020603050405020304" pitchFamily="18" charset="0"/>
              </a:rPr>
              <a:t> button to add files.</a:t>
            </a:r>
          </a:p>
        </p:txBody>
      </p:sp>
      <p:pic>
        <p:nvPicPr>
          <p:cNvPr id="11" name="Picture 10">
            <a:extLst>
              <a:ext uri="{FF2B5EF4-FFF2-40B4-BE49-F238E27FC236}">
                <a16:creationId xmlns:a16="http://schemas.microsoft.com/office/drawing/2014/main" id="{39C4184E-29B1-580B-4C41-B9FF97AA52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111" r="1724" b="32483"/>
          <a:stretch/>
        </p:blipFill>
        <p:spPr bwMode="auto">
          <a:xfrm>
            <a:off x="932688" y="4651287"/>
            <a:ext cx="5629910" cy="14306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72531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CE4CE52-0998-B108-51B5-66BA2A413C6F}"/>
              </a:ext>
            </a:extLst>
          </p:cNvPr>
          <p:cNvSpPr>
            <a:spLocks noGrp="1"/>
          </p:cNvSpPr>
          <p:nvPr>
            <p:ph type="sldNum" sz="quarter" idx="11"/>
          </p:nvPr>
        </p:nvSpPr>
        <p:spPr/>
        <p:txBody>
          <a:bodyPr/>
          <a:lstStyle/>
          <a:p>
            <a:fld id="{294A09A9-5501-47C1-A89A-A340965A2BE2}" type="slidenum">
              <a:rPr lang="en-US" smtClean="0"/>
              <a:pPr/>
              <a:t>25</a:t>
            </a:fld>
            <a:endParaRPr lang="en-US" dirty="0"/>
          </a:p>
        </p:txBody>
      </p:sp>
      <p:sp>
        <p:nvSpPr>
          <p:cNvPr id="7" name="TextBox 6">
            <a:extLst>
              <a:ext uri="{FF2B5EF4-FFF2-40B4-BE49-F238E27FC236}">
                <a16:creationId xmlns:a16="http://schemas.microsoft.com/office/drawing/2014/main" id="{AB84C8F2-CF54-31AE-4DEB-5044B62D5820}"/>
              </a:ext>
            </a:extLst>
          </p:cNvPr>
          <p:cNvSpPr txBox="1"/>
          <p:nvPr/>
        </p:nvSpPr>
        <p:spPr>
          <a:xfrm>
            <a:off x="932688" y="2323229"/>
            <a:ext cx="10328870" cy="671915"/>
          </a:xfrm>
          <a:prstGeom prst="rect">
            <a:avLst/>
          </a:prstGeom>
          <a:noFill/>
        </p:spPr>
        <p:txBody>
          <a:bodyPr wrap="square">
            <a:spAutoFit/>
          </a:bodyPr>
          <a:lstStyle/>
          <a:p>
            <a:pPr>
              <a:lnSpc>
                <a:spcPct val="107000"/>
              </a:lnSpc>
              <a:spcAft>
                <a:spcPts val="800"/>
              </a:spcAft>
            </a:pPr>
            <a:r>
              <a:rPr lang="en-IN" sz="1800" kern="100" dirty="0">
                <a:effectLst/>
                <a:ea typeface="Calibri" panose="020F0502020204030204" pitchFamily="34" charset="0"/>
                <a:cs typeface="Times New Roman" panose="02020603050405020304" pitchFamily="18" charset="0"/>
              </a:rPr>
              <a:t>Click on </a:t>
            </a:r>
            <a:r>
              <a:rPr lang="en-IN" sz="1800" b="1" kern="100" dirty="0">
                <a:effectLst/>
                <a:ea typeface="Calibri" panose="020F0502020204030204" pitchFamily="34" charset="0"/>
                <a:cs typeface="Times New Roman" panose="02020603050405020304" pitchFamily="18" charset="0"/>
              </a:rPr>
              <a:t>"Add files,"</a:t>
            </a:r>
            <a:r>
              <a:rPr lang="en-IN" sz="1800" kern="100" dirty="0">
                <a:effectLst/>
                <a:ea typeface="Calibri" panose="020F0502020204030204" pitchFamily="34" charset="0"/>
                <a:cs typeface="Times New Roman" panose="02020603050405020304" pitchFamily="18" charset="0"/>
              </a:rPr>
              <a:t> which will open your local system's file explorer. Select the file you want to upload, and once it's selected, click the </a:t>
            </a:r>
            <a:r>
              <a:rPr lang="en-IN" sz="1800" b="1" kern="100" dirty="0">
                <a:effectLst/>
                <a:ea typeface="Calibri" panose="020F0502020204030204" pitchFamily="34" charset="0"/>
                <a:cs typeface="Times New Roman" panose="02020603050405020304" pitchFamily="18" charset="0"/>
              </a:rPr>
              <a:t>"Upload"</a:t>
            </a:r>
            <a:r>
              <a:rPr lang="en-IN" sz="1800" kern="100" dirty="0">
                <a:effectLst/>
                <a:ea typeface="Calibri" panose="020F0502020204030204" pitchFamily="34" charset="0"/>
                <a:cs typeface="Times New Roman" panose="02020603050405020304" pitchFamily="18" charset="0"/>
              </a:rPr>
              <a:t> button.</a:t>
            </a:r>
            <a:endParaRPr lang="en-IN" sz="1400" kern="100" dirty="0">
              <a:effectLst/>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EE7198F-3674-B314-6C92-500DF6C18ED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850" r="870" b="9633"/>
          <a:stretch/>
        </p:blipFill>
        <p:spPr bwMode="auto">
          <a:xfrm>
            <a:off x="932688" y="3367978"/>
            <a:ext cx="5127919" cy="196425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3CCA9F94-8DD1-9BDA-56D0-080452D58CF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111" r="1724" b="10928"/>
          <a:stretch/>
        </p:blipFill>
        <p:spPr bwMode="auto">
          <a:xfrm>
            <a:off x="6440130" y="3367979"/>
            <a:ext cx="5378245" cy="19642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5688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AF553B0-633E-E5D7-A26B-4AB6FEA54A97}"/>
              </a:ext>
            </a:extLst>
          </p:cNvPr>
          <p:cNvSpPr>
            <a:spLocks noGrp="1"/>
          </p:cNvSpPr>
          <p:nvPr>
            <p:ph type="sldNum" sz="quarter" idx="11"/>
          </p:nvPr>
        </p:nvSpPr>
        <p:spPr/>
        <p:txBody>
          <a:bodyPr/>
          <a:lstStyle/>
          <a:p>
            <a:fld id="{294A09A9-5501-47C1-A89A-A340965A2BE2}" type="slidenum">
              <a:rPr lang="en-US" smtClean="0"/>
              <a:pPr/>
              <a:t>26</a:t>
            </a:fld>
            <a:endParaRPr lang="en-US" dirty="0"/>
          </a:p>
        </p:txBody>
      </p:sp>
      <p:sp>
        <p:nvSpPr>
          <p:cNvPr id="9" name="TextBox 8">
            <a:extLst>
              <a:ext uri="{FF2B5EF4-FFF2-40B4-BE49-F238E27FC236}">
                <a16:creationId xmlns:a16="http://schemas.microsoft.com/office/drawing/2014/main" id="{6847EA08-0AC2-6B25-A123-3A0C0AD31482}"/>
              </a:ext>
            </a:extLst>
          </p:cNvPr>
          <p:cNvSpPr txBox="1"/>
          <p:nvPr/>
        </p:nvSpPr>
        <p:spPr>
          <a:xfrm>
            <a:off x="320842" y="739893"/>
            <a:ext cx="6096000" cy="375552"/>
          </a:xfrm>
          <a:prstGeom prst="rect">
            <a:avLst/>
          </a:prstGeom>
          <a:noFill/>
        </p:spPr>
        <p:txBody>
          <a:bodyPr wrap="square">
            <a:spAutoFit/>
          </a:bodyPr>
          <a:lstStyle/>
          <a:p>
            <a:pPr>
              <a:lnSpc>
                <a:spcPct val="107000"/>
              </a:lnSpc>
              <a:spcAft>
                <a:spcPts val="800"/>
              </a:spcAft>
            </a:pPr>
            <a:r>
              <a:rPr lang="en-US" sz="1800" b="1" kern="100" dirty="0">
                <a:solidFill>
                  <a:schemeClr val="bg1"/>
                </a:solidFill>
                <a:effectLst/>
                <a:latin typeface="+mj-lt"/>
                <a:ea typeface="Calibri" panose="020F0502020204030204" pitchFamily="34" charset="0"/>
                <a:cs typeface="Times New Roman" panose="02020603050405020304" pitchFamily="18" charset="0"/>
              </a:rPr>
              <a:t>AWS IAM Users Login Testing KMS</a:t>
            </a:r>
            <a:r>
              <a:rPr lang="en-IN" sz="1800" kern="100" dirty="0">
                <a:solidFill>
                  <a:schemeClr val="bg1"/>
                </a:solidFill>
                <a:effectLst/>
                <a:latin typeface="+mj-lt"/>
                <a:ea typeface="Calibri" panose="020F0502020204030204" pitchFamily="34" charset="0"/>
                <a:cs typeface="Times New Roman" panose="02020603050405020304" pitchFamily="18" charset="0"/>
              </a:rPr>
              <a:t> </a:t>
            </a:r>
            <a:endParaRPr lang="en-IN" sz="1400" kern="100" dirty="0">
              <a:solidFill>
                <a:schemeClr val="bg1"/>
              </a:solidFill>
              <a:effectLst/>
              <a:latin typeface="+mj-lt"/>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C21D141F-44FA-36BD-5C00-FF460678FB1C}"/>
              </a:ext>
            </a:extLst>
          </p:cNvPr>
          <p:cNvSpPr txBox="1"/>
          <p:nvPr/>
        </p:nvSpPr>
        <p:spPr>
          <a:xfrm>
            <a:off x="320842" y="1508158"/>
            <a:ext cx="4411579" cy="3268331"/>
          </a:xfrm>
          <a:prstGeom prst="rect">
            <a:avLst/>
          </a:prstGeom>
          <a:noFill/>
        </p:spPr>
        <p:txBody>
          <a:bodyPr wrap="square">
            <a:spAutoFit/>
          </a:bodyPr>
          <a:lstStyle/>
          <a:p>
            <a:pPr>
              <a:lnSpc>
                <a:spcPct val="150000"/>
              </a:lnSpc>
              <a:spcAft>
                <a:spcPts val="800"/>
              </a:spcAft>
            </a:pPr>
            <a:r>
              <a:rPr lang="en-IN" kern="100" dirty="0">
                <a:solidFill>
                  <a:schemeClr val="bg1"/>
                </a:solidFill>
                <a:effectLst/>
                <a:ea typeface="Calibri" panose="020F0502020204030204" pitchFamily="34" charset="0"/>
                <a:cs typeface="Times New Roman" panose="02020603050405020304" pitchFamily="18" charset="0"/>
              </a:rPr>
              <a:t>Login with two different IAM user accounts and open the uploaded file in the </a:t>
            </a:r>
            <a:r>
              <a:rPr lang="en-IN" b="1" kern="100" dirty="0">
                <a:solidFill>
                  <a:schemeClr val="bg1"/>
                </a:solidFill>
                <a:effectLst/>
                <a:ea typeface="Calibri" panose="020F0502020204030204" pitchFamily="34" charset="0"/>
                <a:cs typeface="Times New Roman" panose="02020603050405020304" pitchFamily="18" charset="0"/>
              </a:rPr>
              <a:t>"bucket1-kms"</a:t>
            </a:r>
            <a:r>
              <a:rPr lang="en-IN" kern="100" dirty="0">
                <a:solidFill>
                  <a:schemeClr val="bg1"/>
                </a:solidFill>
                <a:effectLst/>
                <a:ea typeface="Calibri" panose="020F0502020204030204" pitchFamily="34" charset="0"/>
                <a:cs typeface="Times New Roman" panose="02020603050405020304" pitchFamily="18" charset="0"/>
              </a:rPr>
              <a:t> bucket.</a:t>
            </a:r>
          </a:p>
          <a:p>
            <a:pPr>
              <a:lnSpc>
                <a:spcPct val="150000"/>
              </a:lnSpc>
              <a:spcAft>
                <a:spcPts val="800"/>
              </a:spcAft>
            </a:pPr>
            <a:r>
              <a:rPr lang="en-IN" b="1" kern="100" dirty="0">
                <a:solidFill>
                  <a:schemeClr val="bg1"/>
                </a:solidFill>
                <a:effectLst/>
                <a:ea typeface="Calibri" panose="020F0502020204030204" pitchFamily="34" charset="0"/>
                <a:cs typeface="Times New Roman" panose="02020603050405020304" pitchFamily="18" charset="0"/>
              </a:rPr>
              <a:t>First IAM User Login:</a:t>
            </a:r>
            <a:endParaRPr lang="en-IN" kern="100" dirty="0">
              <a:solidFill>
                <a:schemeClr val="bg1"/>
              </a:solidFill>
              <a:effectLst/>
              <a:ea typeface="Calibri" panose="020F0502020204030204" pitchFamily="34" charset="0"/>
              <a:cs typeface="Times New Roman" panose="02020603050405020304" pitchFamily="18" charset="0"/>
            </a:endParaRPr>
          </a:p>
          <a:p>
            <a:pPr>
              <a:lnSpc>
                <a:spcPct val="150000"/>
              </a:lnSpc>
              <a:spcAft>
                <a:spcPts val="800"/>
              </a:spcAft>
            </a:pPr>
            <a:r>
              <a:rPr lang="en-IN" kern="100" dirty="0">
                <a:solidFill>
                  <a:schemeClr val="bg1"/>
                </a:solidFill>
                <a:effectLst/>
                <a:ea typeface="Calibri" panose="020F0502020204030204" pitchFamily="34" charset="0"/>
                <a:cs typeface="Times New Roman" panose="02020603050405020304" pitchFamily="18" charset="0"/>
              </a:rPr>
              <a:t>Sign in using the IAM user</a:t>
            </a:r>
            <a:r>
              <a:rPr lang="en-IN" b="1" kern="100" dirty="0">
                <a:solidFill>
                  <a:schemeClr val="bg1"/>
                </a:solidFill>
                <a:effectLst/>
                <a:ea typeface="Calibri" panose="020F0502020204030204" pitchFamily="34" charset="0"/>
                <a:cs typeface="Times New Roman" panose="02020603050405020304" pitchFamily="18" charset="0"/>
              </a:rPr>
              <a:t>(uaer-1)</a:t>
            </a:r>
            <a:r>
              <a:rPr lang="en-IN" kern="100" dirty="0">
                <a:solidFill>
                  <a:schemeClr val="bg1"/>
                </a:solidFill>
                <a:effectLst/>
                <a:ea typeface="Calibri" panose="020F0502020204030204" pitchFamily="34" charset="0"/>
                <a:cs typeface="Times New Roman" panose="02020603050405020304" pitchFamily="18" charset="0"/>
              </a:rPr>
              <a:t> credentials, including the username and password.</a:t>
            </a:r>
          </a:p>
          <a:p>
            <a:pPr>
              <a:lnSpc>
                <a:spcPct val="150000"/>
              </a:lnSpc>
              <a:spcAft>
                <a:spcPts val="800"/>
              </a:spcAft>
            </a:pPr>
            <a:r>
              <a:rPr lang="en-IN" kern="100" dirty="0">
                <a:solidFill>
                  <a:schemeClr val="bg1"/>
                </a:solidFill>
                <a:effectLst/>
                <a:ea typeface="Calibri" panose="020F0502020204030204" pitchFamily="34" charset="0"/>
                <a:cs typeface="Times New Roman" panose="02020603050405020304" pitchFamily="18" charset="0"/>
              </a:rPr>
              <a:t>Click on </a:t>
            </a:r>
            <a:r>
              <a:rPr lang="en-IN" b="1" kern="100" dirty="0">
                <a:solidFill>
                  <a:schemeClr val="bg1"/>
                </a:solidFill>
                <a:effectLst/>
                <a:ea typeface="Calibri" panose="020F0502020204030204" pitchFamily="34" charset="0"/>
                <a:cs typeface="Times New Roman" panose="02020603050405020304" pitchFamily="18" charset="0"/>
              </a:rPr>
              <a:t>Sign In</a:t>
            </a:r>
            <a:r>
              <a:rPr lang="en-IN" kern="100" dirty="0">
                <a:solidFill>
                  <a:schemeClr val="bg1"/>
                </a:solidFill>
                <a:effectLst/>
                <a:ea typeface="Calibri" panose="020F0502020204030204" pitchFamily="34" charset="0"/>
                <a:cs typeface="Times New Roman" panose="02020603050405020304" pitchFamily="18" charset="0"/>
              </a:rPr>
              <a:t>.</a:t>
            </a:r>
          </a:p>
        </p:txBody>
      </p:sp>
      <p:pic>
        <p:nvPicPr>
          <p:cNvPr id="12" name="Picture 11">
            <a:extLst>
              <a:ext uri="{FF2B5EF4-FFF2-40B4-BE49-F238E27FC236}">
                <a16:creationId xmlns:a16="http://schemas.microsoft.com/office/drawing/2014/main" id="{395CC748-26A8-638F-871D-89A5AC2A3F8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848" r="1460" b="8345"/>
          <a:stretch/>
        </p:blipFill>
        <p:spPr bwMode="auto">
          <a:xfrm>
            <a:off x="5724144" y="669039"/>
            <a:ext cx="5647055" cy="2218055"/>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D196FE52-2884-E33E-18E0-CC1506EB704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243" r="1303" b="22264"/>
          <a:stretch/>
        </p:blipFill>
        <p:spPr bwMode="auto">
          <a:xfrm>
            <a:off x="5724144" y="3600351"/>
            <a:ext cx="5655310" cy="21755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06236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CC24C-DAD6-FC8E-C525-61236A821218}"/>
              </a:ext>
            </a:extLst>
          </p:cNvPr>
          <p:cNvSpPr>
            <a:spLocks noGrp="1"/>
          </p:cNvSpPr>
          <p:nvPr>
            <p:ph type="title"/>
          </p:nvPr>
        </p:nvSpPr>
        <p:spPr>
          <a:xfrm>
            <a:off x="242877" y="513347"/>
            <a:ext cx="4489544" cy="3488381"/>
          </a:xfrm>
        </p:spPr>
        <p:txBody>
          <a:bodyPr/>
          <a:lstStyle/>
          <a:p>
            <a:pPr>
              <a:lnSpc>
                <a:spcPct val="150000"/>
              </a:lnSpc>
            </a:pPr>
            <a:r>
              <a:rPr lang="en-IN" sz="1800" kern="100" dirty="0">
                <a:effectLst/>
                <a:latin typeface="+mn-lt"/>
                <a:ea typeface="Calibri" panose="020F0502020204030204" pitchFamily="34" charset="0"/>
                <a:cs typeface="Times New Roman" panose="02020603050405020304" pitchFamily="18" charset="0"/>
              </a:rPr>
              <a:t>The IAM user </a:t>
            </a:r>
            <a:r>
              <a:rPr lang="en-IN" sz="1800" b="1" kern="100" dirty="0">
                <a:effectLst/>
                <a:latin typeface="+mn-lt"/>
                <a:ea typeface="Calibri" panose="020F0502020204030204" pitchFamily="34" charset="0"/>
                <a:cs typeface="Times New Roman" panose="02020603050405020304" pitchFamily="18" charset="0"/>
              </a:rPr>
              <a:t>user-1</a:t>
            </a:r>
            <a:r>
              <a:rPr lang="en-IN" sz="1800" kern="100" dirty="0">
                <a:effectLst/>
                <a:latin typeface="+mn-lt"/>
                <a:ea typeface="Calibri" panose="020F0502020204030204" pitchFamily="34" charset="0"/>
                <a:cs typeface="Times New Roman" panose="02020603050405020304" pitchFamily="18" charset="0"/>
              </a:rPr>
              <a:t> has permissions for S3 access only. To proceed, click on </a:t>
            </a:r>
            <a:r>
              <a:rPr lang="en-IN" sz="1800" b="1" kern="100" dirty="0">
                <a:effectLst/>
                <a:latin typeface="+mn-lt"/>
                <a:ea typeface="Calibri" panose="020F0502020204030204" pitchFamily="34" charset="0"/>
                <a:cs typeface="Times New Roman" panose="02020603050405020304" pitchFamily="18" charset="0"/>
              </a:rPr>
              <a:t>S3</a:t>
            </a:r>
            <a:r>
              <a:rPr lang="en-IN" sz="1800" kern="100" dirty="0">
                <a:effectLst/>
                <a:latin typeface="+mn-lt"/>
                <a:ea typeface="Calibri" panose="020F0502020204030204" pitchFamily="34" charset="0"/>
                <a:cs typeface="Times New Roman" panose="02020603050405020304" pitchFamily="18" charset="0"/>
              </a:rPr>
              <a:t>, which will take you to the S3 Dashboard. Select the bucket </a:t>
            </a:r>
            <a:r>
              <a:rPr lang="en-IN" sz="1800" b="1" kern="100" dirty="0">
                <a:effectLst/>
                <a:latin typeface="+mn-lt"/>
                <a:ea typeface="Calibri" panose="020F0502020204030204" pitchFamily="34" charset="0"/>
                <a:cs typeface="Times New Roman" panose="02020603050405020304" pitchFamily="18" charset="0"/>
              </a:rPr>
              <a:t>“bucket1-kms”</a:t>
            </a:r>
            <a:r>
              <a:rPr lang="en-IN" sz="1800" kern="100" dirty="0">
                <a:effectLst/>
                <a:latin typeface="+mn-lt"/>
                <a:ea typeface="Calibri" panose="020F0502020204030204" pitchFamily="34" charset="0"/>
                <a:cs typeface="Times New Roman" panose="02020603050405020304" pitchFamily="18" charset="0"/>
              </a:rPr>
              <a:t>, Here we can see list of added files. Click on </a:t>
            </a:r>
            <a:r>
              <a:rPr lang="en-IN" sz="1800" b="1" kern="100" dirty="0">
                <a:effectLst/>
                <a:latin typeface="+mn-lt"/>
                <a:ea typeface="Calibri" panose="020F0502020204030204" pitchFamily="34" charset="0"/>
                <a:cs typeface="Times New Roman" panose="02020603050405020304" pitchFamily="18" charset="0"/>
              </a:rPr>
              <a:t>AWS.Notes.txt</a:t>
            </a:r>
            <a:r>
              <a:rPr lang="en-IN" sz="1800" kern="100" dirty="0">
                <a:effectLst/>
                <a:latin typeface="+mn-lt"/>
                <a:ea typeface="Calibri" panose="020F0502020204030204" pitchFamily="34" charset="0"/>
                <a:cs typeface="Times New Roman" panose="02020603050405020304" pitchFamily="18" charset="0"/>
              </a:rPr>
              <a:t>.</a:t>
            </a:r>
            <a:br>
              <a:rPr lang="en-IN" sz="1800" kern="100" dirty="0">
                <a:effectLst/>
                <a:latin typeface="+mn-lt"/>
                <a:ea typeface="Calibri" panose="020F0502020204030204" pitchFamily="34" charset="0"/>
                <a:cs typeface="Times New Roman" panose="02020603050405020304" pitchFamily="18" charset="0"/>
              </a:rPr>
            </a:br>
            <a:endParaRPr lang="en-IN" dirty="0">
              <a:latin typeface="+mn-lt"/>
            </a:endParaRPr>
          </a:p>
        </p:txBody>
      </p:sp>
      <p:pic>
        <p:nvPicPr>
          <p:cNvPr id="6" name="Content Placeholder 5">
            <a:extLst>
              <a:ext uri="{FF2B5EF4-FFF2-40B4-BE49-F238E27FC236}">
                <a16:creationId xmlns:a16="http://schemas.microsoft.com/office/drawing/2014/main" id="{DAC98E5D-A8A1-5EB6-5B76-C3C858E6F50E}"/>
              </a:ext>
            </a:extLst>
          </p:cNvPr>
          <p:cNvPicPr>
            <a:picLocks noGrp="1" noChangeAspect="1"/>
          </p:cNvPicPr>
          <p:nvPr>
            <p:ph sz="quarter" idx="12"/>
          </p:nvPr>
        </p:nvPicPr>
        <p:blipFill>
          <a:blip r:embed="rId2"/>
          <a:srcRect t="6530"/>
          <a:stretch/>
        </p:blipFill>
        <p:spPr>
          <a:xfrm>
            <a:off x="5198280" y="806245"/>
            <a:ext cx="6507899" cy="2104103"/>
          </a:xfrm>
          <a:prstGeom prst="rect">
            <a:avLst/>
          </a:prstGeom>
        </p:spPr>
      </p:pic>
      <p:sp>
        <p:nvSpPr>
          <p:cNvPr id="8" name="TextBox 7">
            <a:extLst>
              <a:ext uri="{FF2B5EF4-FFF2-40B4-BE49-F238E27FC236}">
                <a16:creationId xmlns:a16="http://schemas.microsoft.com/office/drawing/2014/main" id="{E56BEF92-8445-0FB2-8744-362F8C7675E9}"/>
              </a:ext>
            </a:extLst>
          </p:cNvPr>
          <p:cNvSpPr txBox="1"/>
          <p:nvPr/>
        </p:nvSpPr>
        <p:spPr>
          <a:xfrm>
            <a:off x="242877" y="3523748"/>
            <a:ext cx="4489544" cy="1714059"/>
          </a:xfrm>
          <a:prstGeom prst="rect">
            <a:avLst/>
          </a:prstGeom>
          <a:noFill/>
        </p:spPr>
        <p:txBody>
          <a:bodyPr wrap="square">
            <a:spAutoFit/>
          </a:bodyPr>
          <a:lstStyle/>
          <a:p>
            <a:pPr>
              <a:lnSpc>
                <a:spcPct val="150000"/>
              </a:lnSpc>
              <a:spcAft>
                <a:spcPts val="800"/>
              </a:spcAft>
            </a:pPr>
            <a:r>
              <a:rPr lang="en-IN" sz="1800" kern="100" dirty="0">
                <a:solidFill>
                  <a:schemeClr val="bg1"/>
                </a:solidFill>
                <a:effectLst/>
                <a:ea typeface="Calibri" panose="020F0502020204030204" pitchFamily="34" charset="0"/>
                <a:cs typeface="Times New Roman" panose="02020603050405020304" pitchFamily="18" charset="0"/>
              </a:rPr>
              <a:t>You will be navigated to the info page for </a:t>
            </a:r>
            <a:r>
              <a:rPr lang="en-IN" sz="1800" b="1" kern="100" dirty="0">
                <a:solidFill>
                  <a:schemeClr val="bg1"/>
                </a:solidFill>
                <a:effectLst/>
                <a:ea typeface="Calibri" panose="020F0502020204030204" pitchFamily="34" charset="0"/>
                <a:cs typeface="Times New Roman" panose="02020603050405020304" pitchFamily="18" charset="0"/>
              </a:rPr>
              <a:t>AWS Notes.txt</a:t>
            </a:r>
            <a:r>
              <a:rPr lang="en-IN" sz="1800" kern="100" dirty="0">
                <a:solidFill>
                  <a:schemeClr val="bg1"/>
                </a:solidFill>
                <a:effectLst/>
                <a:ea typeface="Calibri" panose="020F0502020204030204" pitchFamily="34" charset="0"/>
                <a:cs typeface="Times New Roman" panose="02020603050405020304" pitchFamily="18" charset="0"/>
              </a:rPr>
              <a:t>. Click on </a:t>
            </a:r>
            <a:r>
              <a:rPr lang="en-IN" sz="1800" b="1" kern="100" dirty="0">
                <a:solidFill>
                  <a:schemeClr val="bg1"/>
                </a:solidFill>
                <a:effectLst/>
                <a:ea typeface="Calibri" panose="020F0502020204030204" pitchFamily="34" charset="0"/>
                <a:cs typeface="Times New Roman" panose="02020603050405020304" pitchFamily="18" charset="0"/>
              </a:rPr>
              <a:t>Open</a:t>
            </a:r>
            <a:r>
              <a:rPr lang="en-IN" sz="1800" kern="100" dirty="0">
                <a:solidFill>
                  <a:schemeClr val="bg1"/>
                </a:solidFill>
                <a:effectLst/>
                <a:ea typeface="Calibri" panose="020F0502020204030204" pitchFamily="34" charset="0"/>
                <a:cs typeface="Times New Roman" panose="02020603050405020304" pitchFamily="18" charset="0"/>
              </a:rPr>
              <a:t>. After clicking </a:t>
            </a:r>
            <a:r>
              <a:rPr lang="en-IN" sz="1800" b="1" kern="100" dirty="0">
                <a:solidFill>
                  <a:schemeClr val="bg1"/>
                </a:solidFill>
                <a:effectLst/>
                <a:ea typeface="Calibri" panose="020F0502020204030204" pitchFamily="34" charset="0"/>
                <a:cs typeface="Times New Roman" panose="02020603050405020304" pitchFamily="18" charset="0"/>
              </a:rPr>
              <a:t>Open</a:t>
            </a:r>
            <a:r>
              <a:rPr lang="en-IN" sz="1800" kern="100" dirty="0">
                <a:solidFill>
                  <a:schemeClr val="bg1"/>
                </a:solidFill>
                <a:effectLst/>
                <a:ea typeface="Calibri" panose="020F0502020204030204" pitchFamily="34" charset="0"/>
                <a:cs typeface="Times New Roman" panose="02020603050405020304" pitchFamily="18" charset="0"/>
              </a:rPr>
              <a:t>, a new window will appear, displaying the data from the file as shown below.</a:t>
            </a:r>
            <a:endParaRPr lang="en-IN" sz="1400" kern="100" dirty="0">
              <a:solidFill>
                <a:schemeClr val="bg1"/>
              </a:solidFill>
              <a:effectLs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C8CBE985-4AB1-195A-CCB0-9975D6B22A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765" b="29880"/>
          <a:stretch/>
        </p:blipFill>
        <p:spPr bwMode="auto">
          <a:xfrm>
            <a:off x="5198279" y="3523747"/>
            <a:ext cx="6507900" cy="26131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2136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DD3B1-4141-ED10-8105-044BBD0590D0}"/>
              </a:ext>
            </a:extLst>
          </p:cNvPr>
          <p:cNvSpPr>
            <a:spLocks noGrp="1"/>
          </p:cNvSpPr>
          <p:nvPr>
            <p:ph type="title"/>
          </p:nvPr>
        </p:nvSpPr>
        <p:spPr>
          <a:xfrm>
            <a:off x="285312" y="110849"/>
            <a:ext cx="4264954" cy="3318151"/>
          </a:xfrm>
        </p:spPr>
        <p:txBody>
          <a:bodyPr>
            <a:normAutofit/>
          </a:bodyPr>
          <a:lstStyle/>
          <a:p>
            <a:pPr>
              <a:lnSpc>
                <a:spcPct val="150000"/>
              </a:lnSpc>
              <a:spcAft>
                <a:spcPts val="800"/>
              </a:spcAft>
            </a:pPr>
            <a:r>
              <a:rPr lang="en-IN" sz="1800" b="1" kern="100" dirty="0">
                <a:effectLst/>
                <a:latin typeface="+mn-lt"/>
                <a:ea typeface="Calibri" panose="020F0502020204030204" pitchFamily="34" charset="0"/>
                <a:cs typeface="Times New Roman" panose="02020603050405020304" pitchFamily="18" charset="0"/>
              </a:rPr>
              <a:t>Second IAM User Login:</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Sign in using the IAM user</a:t>
            </a:r>
            <a:r>
              <a:rPr lang="en-IN" sz="1800" b="1" kern="100" dirty="0">
                <a:effectLst/>
                <a:latin typeface="+mn-lt"/>
                <a:ea typeface="Calibri" panose="020F0502020204030204" pitchFamily="34" charset="0"/>
                <a:cs typeface="Times New Roman" panose="02020603050405020304" pitchFamily="18" charset="0"/>
              </a:rPr>
              <a:t>(uaer-2)</a:t>
            </a:r>
            <a:r>
              <a:rPr lang="en-IN" sz="1800" kern="100" dirty="0">
                <a:effectLst/>
                <a:latin typeface="+mn-lt"/>
                <a:ea typeface="Calibri" panose="020F0502020204030204" pitchFamily="34" charset="0"/>
                <a:cs typeface="Times New Roman" panose="02020603050405020304" pitchFamily="18" charset="0"/>
              </a:rPr>
              <a:t> credentials, including the username and password. Click on </a:t>
            </a:r>
            <a:r>
              <a:rPr lang="en-IN" sz="1800" b="1" kern="100" dirty="0">
                <a:effectLst/>
                <a:latin typeface="+mn-lt"/>
                <a:ea typeface="Calibri" panose="020F0502020204030204" pitchFamily="34" charset="0"/>
                <a:cs typeface="Times New Roman" panose="02020603050405020304" pitchFamily="18" charset="0"/>
              </a:rPr>
              <a:t>Sign In</a:t>
            </a:r>
            <a:r>
              <a:rPr lang="en-IN" sz="1800" kern="100" dirty="0">
                <a:effectLst/>
                <a:latin typeface="+mn-lt"/>
                <a:ea typeface="Calibri" panose="020F0502020204030204" pitchFamily="34" charset="0"/>
                <a:cs typeface="Times New Roman" panose="02020603050405020304" pitchFamily="18" charset="0"/>
              </a:rPr>
              <a:t>.</a:t>
            </a:r>
            <a:br>
              <a:rPr lang="en-IN" sz="1800" kern="100" dirty="0">
                <a:effectLst/>
                <a:latin typeface="+mn-lt"/>
                <a:ea typeface="Calibri" panose="020F0502020204030204" pitchFamily="34" charset="0"/>
                <a:cs typeface="Times New Roman" panose="02020603050405020304" pitchFamily="18" charset="0"/>
              </a:rPr>
            </a:br>
            <a:endParaRPr lang="en-IN" sz="1800" dirty="0">
              <a:latin typeface="+mn-lt"/>
            </a:endParaRPr>
          </a:p>
        </p:txBody>
      </p:sp>
      <p:pic>
        <p:nvPicPr>
          <p:cNvPr id="6" name="Content Placeholder 5">
            <a:extLst>
              <a:ext uri="{FF2B5EF4-FFF2-40B4-BE49-F238E27FC236}">
                <a16:creationId xmlns:a16="http://schemas.microsoft.com/office/drawing/2014/main" id="{9EF2BC41-FD23-FDBE-4F54-DAB0B903B85A}"/>
              </a:ext>
            </a:extLst>
          </p:cNvPr>
          <p:cNvPicPr>
            <a:picLocks noGrp="1" noChangeAspect="1"/>
          </p:cNvPicPr>
          <p:nvPr>
            <p:ph sz="quarter" idx="12"/>
          </p:nvPr>
        </p:nvPicPr>
        <p:blipFill>
          <a:blip r:embed="rId2"/>
          <a:stretch>
            <a:fillRect/>
          </a:stretch>
        </p:blipFill>
        <p:spPr>
          <a:xfrm>
            <a:off x="5724144" y="437497"/>
            <a:ext cx="5315935" cy="2023745"/>
          </a:xfrm>
          <a:prstGeom prst="rect">
            <a:avLst/>
          </a:prstGeom>
        </p:spPr>
      </p:pic>
      <p:sp>
        <p:nvSpPr>
          <p:cNvPr id="4" name="Footer Placeholder 3">
            <a:extLst>
              <a:ext uri="{FF2B5EF4-FFF2-40B4-BE49-F238E27FC236}">
                <a16:creationId xmlns:a16="http://schemas.microsoft.com/office/drawing/2014/main" id="{7FBC1ED5-10E3-75BE-458D-7A139C6E50E8}"/>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065E6E4-1301-F2B3-8C78-00E83C4DBAB1}"/>
              </a:ext>
            </a:extLst>
          </p:cNvPr>
          <p:cNvSpPr>
            <a:spLocks noGrp="1"/>
          </p:cNvSpPr>
          <p:nvPr>
            <p:ph type="sldNum" sz="quarter" idx="11"/>
          </p:nvPr>
        </p:nvSpPr>
        <p:spPr/>
        <p:txBody>
          <a:bodyPr/>
          <a:lstStyle/>
          <a:p>
            <a:fld id="{294A09A9-5501-47C1-A89A-A340965A2BE2}" type="slidenum">
              <a:rPr lang="en-US" smtClean="0"/>
              <a:pPr/>
              <a:t>28</a:t>
            </a:fld>
            <a:endParaRPr lang="en-US" dirty="0"/>
          </a:p>
        </p:txBody>
      </p:sp>
      <p:sp>
        <p:nvSpPr>
          <p:cNvPr id="8" name="TextBox 7">
            <a:extLst>
              <a:ext uri="{FF2B5EF4-FFF2-40B4-BE49-F238E27FC236}">
                <a16:creationId xmlns:a16="http://schemas.microsoft.com/office/drawing/2014/main" id="{E3CCAD15-9F23-5E6D-53B0-3E9BB3A84BF9}"/>
              </a:ext>
            </a:extLst>
          </p:cNvPr>
          <p:cNvSpPr txBox="1"/>
          <p:nvPr/>
        </p:nvSpPr>
        <p:spPr>
          <a:xfrm>
            <a:off x="285312" y="3108444"/>
            <a:ext cx="4264954" cy="2129557"/>
          </a:xfrm>
          <a:prstGeom prst="rect">
            <a:avLst/>
          </a:prstGeom>
          <a:noFill/>
        </p:spPr>
        <p:txBody>
          <a:bodyPr wrap="square">
            <a:spAutoFit/>
          </a:bodyPr>
          <a:lstStyle/>
          <a:p>
            <a:pPr>
              <a:lnSpc>
                <a:spcPct val="150000"/>
              </a:lnSpc>
              <a:spcAft>
                <a:spcPts val="800"/>
              </a:spcAft>
            </a:pPr>
            <a:r>
              <a:rPr lang="en-IN" sz="1800" kern="100" dirty="0">
                <a:solidFill>
                  <a:schemeClr val="bg1"/>
                </a:solidFill>
                <a:effectLst/>
                <a:ea typeface="Calibri" panose="020F0502020204030204" pitchFamily="34" charset="0"/>
                <a:cs typeface="Times New Roman" panose="02020603050405020304" pitchFamily="18" charset="0"/>
              </a:rPr>
              <a:t>The IAM user </a:t>
            </a:r>
            <a:r>
              <a:rPr lang="en-IN" sz="1800" b="1" kern="100" dirty="0">
                <a:solidFill>
                  <a:schemeClr val="bg1"/>
                </a:solidFill>
                <a:effectLst/>
                <a:ea typeface="Calibri" panose="020F0502020204030204" pitchFamily="34" charset="0"/>
                <a:cs typeface="Times New Roman" panose="02020603050405020304" pitchFamily="18" charset="0"/>
              </a:rPr>
              <a:t>user-1</a:t>
            </a:r>
            <a:r>
              <a:rPr lang="en-IN" sz="1800" kern="100" dirty="0">
                <a:solidFill>
                  <a:schemeClr val="bg1"/>
                </a:solidFill>
                <a:effectLst/>
                <a:ea typeface="Calibri" panose="020F0502020204030204" pitchFamily="34" charset="0"/>
                <a:cs typeface="Times New Roman" panose="02020603050405020304" pitchFamily="18" charset="0"/>
              </a:rPr>
              <a:t> has permissions for S3 access only. To proceed, click on </a:t>
            </a:r>
            <a:r>
              <a:rPr lang="en-IN" sz="1800" b="1" kern="100" dirty="0">
                <a:solidFill>
                  <a:schemeClr val="bg1"/>
                </a:solidFill>
                <a:effectLst/>
                <a:ea typeface="Calibri" panose="020F0502020204030204" pitchFamily="34" charset="0"/>
                <a:cs typeface="Times New Roman" panose="02020603050405020304" pitchFamily="18" charset="0"/>
              </a:rPr>
              <a:t>S3</a:t>
            </a:r>
            <a:r>
              <a:rPr lang="en-IN" sz="1800" kern="100" dirty="0">
                <a:solidFill>
                  <a:schemeClr val="bg1"/>
                </a:solidFill>
                <a:effectLst/>
                <a:ea typeface="Calibri" panose="020F0502020204030204" pitchFamily="34" charset="0"/>
                <a:cs typeface="Times New Roman" panose="02020603050405020304" pitchFamily="18" charset="0"/>
              </a:rPr>
              <a:t>, which will take you to the S3 Dashboard. Select the bucket </a:t>
            </a:r>
            <a:r>
              <a:rPr lang="en-IN" sz="1800" b="1" kern="100" dirty="0">
                <a:solidFill>
                  <a:schemeClr val="bg1"/>
                </a:solidFill>
                <a:effectLst/>
                <a:ea typeface="Calibri" panose="020F0502020204030204" pitchFamily="34" charset="0"/>
                <a:cs typeface="Times New Roman" panose="02020603050405020304" pitchFamily="18" charset="0"/>
              </a:rPr>
              <a:t>“bucket1-kms”</a:t>
            </a:r>
            <a:r>
              <a:rPr lang="en-IN" sz="1800" kern="100" dirty="0">
                <a:solidFill>
                  <a:schemeClr val="bg1"/>
                </a:solidFill>
                <a:effectLst/>
                <a:ea typeface="Calibri" panose="020F0502020204030204" pitchFamily="34" charset="0"/>
                <a:cs typeface="Times New Roman" panose="02020603050405020304" pitchFamily="18" charset="0"/>
              </a:rPr>
              <a:t>, Here we can see list of added files. Click on </a:t>
            </a:r>
            <a:r>
              <a:rPr lang="en-IN" sz="1800" b="1" kern="100" dirty="0">
                <a:solidFill>
                  <a:schemeClr val="bg1"/>
                </a:solidFill>
                <a:effectLst/>
                <a:ea typeface="Calibri" panose="020F0502020204030204" pitchFamily="34" charset="0"/>
                <a:cs typeface="Times New Roman" panose="02020603050405020304" pitchFamily="18" charset="0"/>
              </a:rPr>
              <a:t>AWS.Notes.txt</a:t>
            </a:r>
            <a:r>
              <a:rPr lang="en-IN" sz="1800" kern="100" dirty="0">
                <a:solidFill>
                  <a:schemeClr val="bg1"/>
                </a:solidFill>
                <a:effectLst/>
                <a:ea typeface="Calibri" panose="020F0502020204030204" pitchFamily="34" charset="0"/>
                <a:cs typeface="Times New Roman" panose="02020603050405020304" pitchFamily="18" charset="0"/>
              </a:rPr>
              <a:t>.</a:t>
            </a:r>
            <a:endParaRPr lang="en-IN" sz="1400" kern="100" dirty="0">
              <a:solidFill>
                <a:schemeClr val="bg1"/>
              </a:solidFill>
              <a:effectLs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213AF2B7-C7B2-854B-35A9-AD246FD7C3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44" y="2732401"/>
            <a:ext cx="5315935" cy="1877009"/>
          </a:xfrm>
          <a:prstGeom prst="rect">
            <a:avLst/>
          </a:prstGeom>
        </p:spPr>
      </p:pic>
      <p:pic>
        <p:nvPicPr>
          <p:cNvPr id="10" name="Picture 9">
            <a:extLst>
              <a:ext uri="{FF2B5EF4-FFF2-40B4-BE49-F238E27FC236}">
                <a16:creationId xmlns:a16="http://schemas.microsoft.com/office/drawing/2014/main" id="{8E5B2076-DD70-3C5E-57AE-E1F93FD3EBD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980" r="1453" b="28300"/>
          <a:stretch/>
        </p:blipFill>
        <p:spPr bwMode="auto">
          <a:xfrm>
            <a:off x="5778415" y="4880569"/>
            <a:ext cx="5293748" cy="18649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481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EE628-4134-A86A-B513-3E9B28887EC4}"/>
              </a:ext>
            </a:extLst>
          </p:cNvPr>
          <p:cNvSpPr>
            <a:spLocks noGrp="1"/>
          </p:cNvSpPr>
          <p:nvPr>
            <p:ph type="title"/>
          </p:nvPr>
        </p:nvSpPr>
        <p:spPr>
          <a:xfrm>
            <a:off x="371214" y="557944"/>
            <a:ext cx="4168702" cy="2618392"/>
          </a:xfrm>
        </p:spPr>
        <p:txBody>
          <a:bodyPr>
            <a:normAutofit/>
          </a:bodyPr>
          <a:lstStyle/>
          <a:p>
            <a:pPr>
              <a:lnSpc>
                <a:spcPct val="150000"/>
              </a:lnSpc>
            </a:pPr>
            <a:r>
              <a:rPr lang="en-IN" sz="1800" kern="100" dirty="0">
                <a:effectLst/>
                <a:latin typeface="+mn-lt"/>
                <a:ea typeface="Calibri" panose="020F0502020204030204" pitchFamily="34" charset="0"/>
                <a:cs typeface="Times New Roman" panose="02020603050405020304" pitchFamily="18" charset="0"/>
              </a:rPr>
              <a:t>You will be navigated to the info page for </a:t>
            </a:r>
            <a:r>
              <a:rPr lang="en-IN" sz="1800" b="1" kern="100" dirty="0">
                <a:effectLst/>
                <a:latin typeface="+mn-lt"/>
                <a:ea typeface="Calibri" panose="020F0502020204030204" pitchFamily="34" charset="0"/>
                <a:cs typeface="Times New Roman" panose="02020603050405020304" pitchFamily="18" charset="0"/>
              </a:rPr>
              <a:t>AWS Notes.txt</a:t>
            </a:r>
            <a:r>
              <a:rPr lang="en-IN" sz="1800" kern="100" dirty="0">
                <a:effectLst/>
                <a:latin typeface="+mn-lt"/>
                <a:ea typeface="Calibri" panose="020F0502020204030204" pitchFamily="34" charset="0"/>
                <a:cs typeface="Times New Roman" panose="02020603050405020304" pitchFamily="18" charset="0"/>
              </a:rPr>
              <a:t>. Click on </a:t>
            </a:r>
            <a:r>
              <a:rPr lang="en-IN" sz="1800" b="1" kern="100" dirty="0">
                <a:effectLst/>
                <a:latin typeface="+mn-lt"/>
                <a:ea typeface="Calibri" panose="020F0502020204030204" pitchFamily="34" charset="0"/>
                <a:cs typeface="Times New Roman" panose="02020603050405020304" pitchFamily="18" charset="0"/>
              </a:rPr>
              <a:t>Open</a:t>
            </a:r>
            <a:r>
              <a:rPr lang="en-IN" sz="1800" kern="100" dirty="0">
                <a:effectLst/>
                <a:latin typeface="+mn-lt"/>
                <a:ea typeface="Calibri" panose="020F0502020204030204" pitchFamily="34" charset="0"/>
                <a:cs typeface="Times New Roman" panose="02020603050405020304" pitchFamily="18" charset="0"/>
              </a:rPr>
              <a:t>. After clicking </a:t>
            </a:r>
            <a:r>
              <a:rPr lang="en-IN" sz="1800" b="1" kern="100" dirty="0">
                <a:effectLst/>
                <a:latin typeface="+mn-lt"/>
                <a:ea typeface="Calibri" panose="020F0502020204030204" pitchFamily="34" charset="0"/>
                <a:cs typeface="Times New Roman" panose="02020603050405020304" pitchFamily="18" charset="0"/>
              </a:rPr>
              <a:t>Open</a:t>
            </a:r>
            <a:r>
              <a:rPr lang="en-IN" sz="1800" kern="100" dirty="0">
                <a:effectLst/>
                <a:latin typeface="+mn-lt"/>
                <a:ea typeface="Calibri" panose="020F0502020204030204" pitchFamily="34" charset="0"/>
                <a:cs typeface="Times New Roman" panose="02020603050405020304" pitchFamily="18" charset="0"/>
              </a:rPr>
              <a:t>, a new window will appear, displaying the data from the file as shown below.</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1800" dirty="0"/>
          </a:p>
        </p:txBody>
      </p:sp>
      <p:pic>
        <p:nvPicPr>
          <p:cNvPr id="6" name="Content Placeholder 5">
            <a:extLst>
              <a:ext uri="{FF2B5EF4-FFF2-40B4-BE49-F238E27FC236}">
                <a16:creationId xmlns:a16="http://schemas.microsoft.com/office/drawing/2014/main" id="{7D6EECF9-4427-4B52-D894-1590A26FEA86}"/>
              </a:ext>
            </a:extLst>
          </p:cNvPr>
          <p:cNvPicPr>
            <a:picLocks noGrp="1" noChangeAspect="1"/>
          </p:cNvPicPr>
          <p:nvPr>
            <p:ph sz="quarter" idx="12"/>
          </p:nvPr>
        </p:nvPicPr>
        <p:blipFill>
          <a:blip r:embed="rId2"/>
          <a:stretch>
            <a:fillRect/>
          </a:stretch>
        </p:blipFill>
        <p:spPr>
          <a:xfrm>
            <a:off x="5332476" y="1517377"/>
            <a:ext cx="6217738" cy="1911623"/>
          </a:xfrm>
          <a:prstGeom prst="rect">
            <a:avLst/>
          </a:prstGeom>
        </p:spPr>
      </p:pic>
      <p:sp>
        <p:nvSpPr>
          <p:cNvPr id="8" name="TextBox 7">
            <a:extLst>
              <a:ext uri="{FF2B5EF4-FFF2-40B4-BE49-F238E27FC236}">
                <a16:creationId xmlns:a16="http://schemas.microsoft.com/office/drawing/2014/main" id="{FC46A08E-32D2-395D-CDC2-EEC329B87A04}"/>
              </a:ext>
            </a:extLst>
          </p:cNvPr>
          <p:cNvSpPr txBox="1"/>
          <p:nvPr/>
        </p:nvSpPr>
        <p:spPr>
          <a:xfrm>
            <a:off x="371214" y="3176336"/>
            <a:ext cx="4377249" cy="883062"/>
          </a:xfrm>
          <a:prstGeom prst="rect">
            <a:avLst/>
          </a:prstGeom>
          <a:noFill/>
        </p:spPr>
        <p:txBody>
          <a:bodyPr wrap="square">
            <a:spAutoFit/>
          </a:bodyPr>
          <a:lstStyle/>
          <a:p>
            <a:pPr>
              <a:lnSpc>
                <a:spcPct val="150000"/>
              </a:lnSpc>
              <a:spcAft>
                <a:spcPts val="800"/>
              </a:spcAft>
            </a:pPr>
            <a:r>
              <a:rPr lang="en-IN" sz="1800" kern="100" dirty="0">
                <a:solidFill>
                  <a:schemeClr val="bg1"/>
                </a:solidFill>
                <a:effectLst/>
                <a:ea typeface="Calibri" panose="020F0502020204030204" pitchFamily="34" charset="0"/>
                <a:cs typeface="Times New Roman" panose="02020603050405020304" pitchFamily="18" charset="0"/>
              </a:rPr>
              <a:t>The IAM user </a:t>
            </a:r>
            <a:r>
              <a:rPr lang="en-IN" sz="1800" b="1" kern="100" dirty="0">
                <a:solidFill>
                  <a:schemeClr val="bg1"/>
                </a:solidFill>
                <a:effectLst/>
                <a:ea typeface="Calibri" panose="020F0502020204030204" pitchFamily="34" charset="0"/>
                <a:cs typeface="Times New Roman" panose="02020603050405020304" pitchFamily="18" charset="0"/>
              </a:rPr>
              <a:t>User-2</a:t>
            </a:r>
            <a:r>
              <a:rPr lang="en-IN" sz="1800" kern="100" dirty="0">
                <a:solidFill>
                  <a:schemeClr val="bg1"/>
                </a:solidFill>
                <a:effectLst/>
                <a:ea typeface="Calibri" panose="020F0502020204030204" pitchFamily="34" charset="0"/>
                <a:cs typeface="Times New Roman" panose="02020603050405020304" pitchFamily="18" charset="0"/>
              </a:rPr>
              <a:t> does not have permissions to access the KMS key.</a:t>
            </a:r>
            <a:endParaRPr lang="en-IN" sz="1400" kern="100"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3907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4" descr="A bouquet of flowers">
            <a:extLst>
              <a:ext uri="{FF2B5EF4-FFF2-40B4-BE49-F238E27FC236}">
                <a16:creationId xmlns:a16="http://schemas.microsoft.com/office/drawing/2014/main" id="{D34D75C6-A35A-52D3-B03F-61494B858038}"/>
              </a:ext>
            </a:extLst>
          </p:cNvPr>
          <p:cNvPicPr>
            <a:picLocks noGrp="1" noChangeAspect="1"/>
          </p:cNvPicPr>
          <p:nvPr>
            <p:ph type="pic" sz="quarter" idx="10"/>
          </p:nvPr>
        </p:nvPicPr>
        <p:blipFill>
          <a:blip r:embed="rId2" cstate="screen">
            <a:extLst>
              <a:ext uri="{BEBA8EAE-BF5A-486C-A8C5-ECC9F3942E4B}">
                <a14:imgProps xmlns:a14="http://schemas.microsoft.com/office/drawing/2010/main">
                  <a14:imgLayer r:embed="rId3">
                    <a14:imgEffect>
                      <a14:brightnessContrast bright="-66000"/>
                    </a14:imgEffect>
                  </a14:imgLayer>
                </a14:imgProps>
              </a:ext>
              <a:ext uri="{28A0092B-C50C-407E-A947-70E740481C1C}">
                <a14:useLocalDpi xmlns:a14="http://schemas.microsoft.com/office/drawing/2010/main"/>
              </a:ext>
            </a:extLst>
          </a:blip>
          <a:srcRect/>
          <a:stretch/>
        </p:blipFill>
        <p:spPr>
          <a:xfrm>
            <a:off x="0" y="0"/>
            <a:ext cx="12192000" cy="6858000"/>
          </a:xfrm>
          <a:solidFill>
            <a:schemeClr val="bg1">
              <a:lumMod val="95000"/>
            </a:schemeClr>
          </a:solidFill>
        </p:spPr>
      </p:pic>
      <p:sp>
        <p:nvSpPr>
          <p:cNvPr id="10" name="Title 9">
            <a:extLst>
              <a:ext uri="{FF2B5EF4-FFF2-40B4-BE49-F238E27FC236}">
                <a16:creationId xmlns:a16="http://schemas.microsoft.com/office/drawing/2014/main" id="{9C3427B2-C457-FC4C-BA04-44EF586F3462}"/>
              </a:ext>
            </a:extLst>
          </p:cNvPr>
          <p:cNvSpPr>
            <a:spLocks noGrp="1"/>
          </p:cNvSpPr>
          <p:nvPr>
            <p:ph type="ctrTitle"/>
          </p:nvPr>
        </p:nvSpPr>
        <p:spPr/>
        <p:txBody>
          <a:bodyPr/>
          <a:lstStyle/>
          <a:p>
            <a:pPr>
              <a:lnSpc>
                <a:spcPct val="107000"/>
              </a:lnSpc>
              <a:spcAft>
                <a:spcPts val="800"/>
              </a:spcAft>
            </a:pPr>
            <a:r>
              <a:rPr lang="en-IN" sz="3600" b="1" kern="100" dirty="0">
                <a:effectLst/>
                <a:ea typeface="Calibri" panose="020F0502020204030204" pitchFamily="34" charset="0"/>
                <a:cs typeface="Times New Roman" panose="02020603050405020304" pitchFamily="18" charset="0"/>
              </a:rPr>
              <a:t>Introduction to S3</a:t>
            </a:r>
            <a:endParaRPr lang="en-IN" sz="3600" kern="100" dirty="0">
              <a:effectLst/>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09C8D8B-2E15-875B-08A8-28C5524EF694}"/>
              </a:ext>
            </a:extLst>
          </p:cNvPr>
          <p:cNvSpPr>
            <a:spLocks noGrp="1"/>
          </p:cNvSpPr>
          <p:nvPr>
            <p:ph type="ftr" sz="quarter" idx="4294967295"/>
          </p:nvPr>
        </p:nvSpPr>
        <p:spPr>
          <a:xfrm>
            <a:off x="0"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1594F408-30BE-5DC2-806D-A217DB0281B2}"/>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a:t>
            </a:fld>
            <a:endParaRPr lang="en-US" dirty="0"/>
          </a:p>
        </p:txBody>
      </p:sp>
      <p:sp>
        <p:nvSpPr>
          <p:cNvPr id="11" name="Plaque 10">
            <a:extLst>
              <a:ext uri="{FF2B5EF4-FFF2-40B4-BE49-F238E27FC236}">
                <a16:creationId xmlns:a16="http://schemas.microsoft.com/office/drawing/2014/main" id="{95E724B3-E95F-E150-E7F9-1C3F634EF02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FBFEC193-4F90-6CAE-6259-21C8B6A84825}"/>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13" name="Picture 12">
            <a:extLst>
              <a:ext uri="{FF2B5EF4-FFF2-40B4-BE49-F238E27FC236}">
                <a16:creationId xmlns:a16="http://schemas.microsoft.com/office/drawing/2014/main" id="{6F119B25-42CB-340B-ACB4-22178DF129D4}"/>
              </a:ext>
              <a:ext uri="{C183D7F6-B498-43B3-948B-1728B52AA6E4}">
                <adec:decorative xmlns:adec="http://schemas.microsoft.com/office/drawing/2017/decorative" val="1"/>
              </a:ext>
            </a:extLst>
          </p:cNvPr>
          <p:cNvPicPr>
            <a:picLocks noChangeAspect="1"/>
          </p:cNvPicPr>
          <p:nvPr/>
        </p:nvPicPr>
        <p:blipFill>
          <a:blip r:embed="rId4" cstate="screen">
            <a:extLst>
              <a:ext uri="{BEBA8EAE-BF5A-486C-A8C5-ECC9F3942E4B}">
                <a14:imgProps xmlns:a14="http://schemas.microsoft.com/office/drawing/2010/main">
                  <a14:imgLayer r:embed="rId5">
                    <a14:imgEffect>
                      <a14:saturation sat="35000"/>
                    </a14:imgEffect>
                  </a14:imgLayer>
                </a14:imgProps>
              </a:ext>
              <a:ext uri="{28A0092B-C50C-407E-A947-70E740481C1C}">
                <a14:useLocalDpi xmlns:a14="http://schemas.microsoft.com/office/drawing/2010/main"/>
              </a:ext>
            </a:extLst>
          </a:blip>
          <a:stretch>
            <a:fillRect/>
          </a:stretch>
        </p:blipFill>
        <p:spPr>
          <a:xfrm rot="10800000">
            <a:off x="5608561" y="1624116"/>
            <a:ext cx="972078" cy="285381"/>
          </a:xfrm>
          <a:prstGeom prst="rect">
            <a:avLst/>
          </a:prstGeom>
        </p:spPr>
      </p:pic>
    </p:spTree>
    <p:extLst>
      <p:ext uri="{BB962C8B-B14F-4D97-AF65-F5344CB8AC3E}">
        <p14:creationId xmlns:p14="http://schemas.microsoft.com/office/powerpoint/2010/main" val="433481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A1D8B-804C-96E6-BAD9-EA9E0E4FDAA4}"/>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DD827C-AF6E-2715-5EC1-FB8F446C0BA9}"/>
              </a:ext>
            </a:extLst>
          </p:cNvPr>
          <p:cNvSpPr>
            <a:spLocks noGrp="1"/>
          </p:cNvSpPr>
          <p:nvPr>
            <p:ph type="sldNum" sz="quarter" idx="4294967295"/>
          </p:nvPr>
        </p:nvSpPr>
        <p:spPr>
          <a:xfrm>
            <a:off x="11407775" y="6356350"/>
            <a:ext cx="784225" cy="365125"/>
          </a:xfrm>
        </p:spPr>
        <p:txBody>
          <a:bodyPr/>
          <a:lstStyle/>
          <a:p>
            <a:fld id="{294A09A9-5501-47C1-A89A-A340965A2BE2}" type="slidenum">
              <a:rPr lang="en-US" smtClean="0"/>
              <a:pPr/>
              <a:t>30</a:t>
            </a:fld>
            <a:endParaRPr lang="en-US" dirty="0"/>
          </a:p>
        </p:txBody>
      </p:sp>
      <p:pic>
        <p:nvPicPr>
          <p:cNvPr id="9" name="Picture 8">
            <a:extLst>
              <a:ext uri="{FF2B5EF4-FFF2-40B4-BE49-F238E27FC236}">
                <a16:creationId xmlns:a16="http://schemas.microsoft.com/office/drawing/2014/main" id="{A3CB3260-DCC0-5023-91E5-656A667FFDA0}"/>
              </a:ext>
            </a:extLst>
          </p:cNvPr>
          <p:cNvPicPr>
            <a:picLocks noChangeAspect="1"/>
          </p:cNvPicPr>
          <p:nvPr/>
        </p:nvPicPr>
        <p:blipFill>
          <a:blip r:embed="rId2"/>
          <a:stretch>
            <a:fillRect/>
          </a:stretch>
        </p:blipFill>
        <p:spPr>
          <a:xfrm>
            <a:off x="717756" y="1540103"/>
            <a:ext cx="6723574" cy="3777794"/>
          </a:xfrm>
          <a:prstGeom prst="rect">
            <a:avLst/>
          </a:prstGeom>
        </p:spPr>
      </p:pic>
      <p:sp>
        <p:nvSpPr>
          <p:cNvPr id="15" name="TextBox 14">
            <a:extLst>
              <a:ext uri="{FF2B5EF4-FFF2-40B4-BE49-F238E27FC236}">
                <a16:creationId xmlns:a16="http://schemas.microsoft.com/office/drawing/2014/main" id="{4489C5AE-C860-AAF2-E9B7-D884D04C468F}"/>
              </a:ext>
            </a:extLst>
          </p:cNvPr>
          <p:cNvSpPr txBox="1"/>
          <p:nvPr/>
        </p:nvSpPr>
        <p:spPr>
          <a:xfrm>
            <a:off x="7612625" y="3020650"/>
            <a:ext cx="3684639" cy="584775"/>
          </a:xfrm>
          <a:prstGeom prst="rect">
            <a:avLst/>
          </a:prstGeom>
          <a:noFill/>
        </p:spPr>
        <p:txBody>
          <a:bodyPr wrap="square">
            <a:spAutoFit/>
          </a:bodyPr>
          <a:lstStyle/>
          <a:p>
            <a:r>
              <a:rPr lang="en-IN" sz="3200" dirty="0">
                <a:latin typeface="+mj-lt"/>
              </a:rPr>
              <a:t>S3 bucket policies</a:t>
            </a:r>
          </a:p>
        </p:txBody>
      </p:sp>
    </p:spTree>
    <p:extLst>
      <p:ext uri="{BB962C8B-B14F-4D97-AF65-F5344CB8AC3E}">
        <p14:creationId xmlns:p14="http://schemas.microsoft.com/office/powerpoint/2010/main" val="873130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8BF81F4-5609-05ED-98EC-EAEB971834FB}"/>
              </a:ext>
            </a:extLst>
          </p:cNvPr>
          <p:cNvSpPr>
            <a:spLocks noGrp="1"/>
          </p:cNvSpPr>
          <p:nvPr>
            <p:ph type="title"/>
          </p:nvPr>
        </p:nvSpPr>
        <p:spPr>
          <a:xfrm>
            <a:off x="932688" y="1154192"/>
            <a:ext cx="4779854" cy="674608"/>
          </a:xfrm>
        </p:spPr>
        <p:txBody>
          <a:bodyPr>
            <a:normAutofit fontScale="90000"/>
          </a:bodyPr>
          <a:lstStyle/>
          <a:p>
            <a:r>
              <a:rPr lang="en-IN" sz="3200" b="1" kern="100" dirty="0">
                <a:effectLst/>
                <a:ea typeface="Calibri" panose="020F0502020204030204" pitchFamily="34" charset="0"/>
                <a:cs typeface="Times New Roman" panose="02020603050405020304" pitchFamily="18" charset="0"/>
              </a:rPr>
              <a:t>Creating S3 bucket policies</a:t>
            </a:r>
            <a:br>
              <a:rPr lang="en-IN" sz="1800" kern="100" dirty="0">
                <a:effectLst/>
                <a:latin typeface="+mn-lt"/>
                <a:ea typeface="Calibri" panose="020F0502020204030204" pitchFamily="34" charset="0"/>
                <a:cs typeface="Times New Roman" panose="02020603050405020304" pitchFamily="18" charset="0"/>
              </a:rPr>
            </a:br>
            <a:endParaRPr lang="en-IN" sz="1800" dirty="0">
              <a:latin typeface="+mn-lt"/>
            </a:endParaRPr>
          </a:p>
        </p:txBody>
      </p:sp>
      <p:sp>
        <p:nvSpPr>
          <p:cNvPr id="9" name="TextBox 8">
            <a:extLst>
              <a:ext uri="{FF2B5EF4-FFF2-40B4-BE49-F238E27FC236}">
                <a16:creationId xmlns:a16="http://schemas.microsoft.com/office/drawing/2014/main" id="{BFD1B4C0-3E39-B3F2-DCD0-E7DAAC23921A}"/>
              </a:ext>
            </a:extLst>
          </p:cNvPr>
          <p:cNvSpPr txBox="1"/>
          <p:nvPr/>
        </p:nvSpPr>
        <p:spPr>
          <a:xfrm>
            <a:off x="932688" y="2286561"/>
            <a:ext cx="10858259" cy="674608"/>
          </a:xfrm>
          <a:prstGeom prst="rect">
            <a:avLst/>
          </a:prstGeom>
          <a:noFill/>
        </p:spPr>
        <p:txBody>
          <a:bodyPr wrap="square">
            <a:spAutoFit/>
          </a:bodyPr>
          <a:lstStyle/>
          <a:p>
            <a:pPr>
              <a:lnSpc>
                <a:spcPct val="107000"/>
              </a:lnSpc>
              <a:spcAft>
                <a:spcPts val="800"/>
              </a:spcAft>
              <a:tabLst>
                <a:tab pos="457200" algn="l"/>
              </a:tabLst>
            </a:pPr>
            <a:r>
              <a:rPr lang="en-IN" kern="100" dirty="0">
                <a:effectLst/>
                <a:ea typeface="Calibri" panose="020F0502020204030204" pitchFamily="34" charset="0"/>
                <a:cs typeface="Times New Roman" panose="02020603050405020304" pitchFamily="18" charset="0"/>
              </a:rPr>
              <a:t>An </a:t>
            </a:r>
            <a:r>
              <a:rPr lang="en-IN" b="1" kern="100" dirty="0">
                <a:effectLst/>
                <a:ea typeface="Calibri" panose="020F0502020204030204" pitchFamily="34" charset="0"/>
                <a:cs typeface="Times New Roman" panose="02020603050405020304" pitchFamily="18" charset="0"/>
              </a:rPr>
              <a:t>Amazon S3 bucket policy</a:t>
            </a:r>
            <a:r>
              <a:rPr lang="en-IN" kern="100" dirty="0">
                <a:effectLst/>
                <a:ea typeface="Calibri" panose="020F0502020204030204" pitchFamily="34" charset="0"/>
                <a:cs typeface="Times New Roman" panose="02020603050405020304" pitchFamily="18" charset="0"/>
              </a:rPr>
              <a:t> is a JSON-based access control policy that allows you to define rules for managing access to your Amazon S3 bucket and its objects. It is used to grant or deny permissions to users, groups, or AWS services. </a:t>
            </a:r>
          </a:p>
        </p:txBody>
      </p:sp>
      <p:sp>
        <p:nvSpPr>
          <p:cNvPr id="11" name="TextBox 10">
            <a:extLst>
              <a:ext uri="{FF2B5EF4-FFF2-40B4-BE49-F238E27FC236}">
                <a16:creationId xmlns:a16="http://schemas.microsoft.com/office/drawing/2014/main" id="{05148CBC-FD0C-28C2-FD8F-04E040763592}"/>
              </a:ext>
            </a:extLst>
          </p:cNvPr>
          <p:cNvSpPr txBox="1"/>
          <p:nvPr/>
        </p:nvSpPr>
        <p:spPr>
          <a:xfrm>
            <a:off x="932688" y="3366681"/>
            <a:ext cx="8179228" cy="375552"/>
          </a:xfrm>
          <a:prstGeom prst="rect">
            <a:avLst/>
          </a:prstGeom>
          <a:noFill/>
        </p:spPr>
        <p:txBody>
          <a:bodyPr wrap="square">
            <a:spAutoFit/>
          </a:bodyPr>
          <a:lstStyle/>
          <a:p>
            <a:pPr>
              <a:lnSpc>
                <a:spcPct val="107000"/>
              </a:lnSpc>
              <a:spcAft>
                <a:spcPts val="800"/>
              </a:spcAft>
              <a:tabLst>
                <a:tab pos="457200" algn="l"/>
              </a:tabLst>
            </a:pPr>
            <a:r>
              <a:rPr lang="en-IN" kern="100" dirty="0">
                <a:effectLst/>
                <a:ea typeface="Calibri" panose="020F0502020204030204" pitchFamily="34" charset="0"/>
                <a:cs typeface="Times New Roman" panose="02020603050405020304" pitchFamily="18" charset="0"/>
              </a:rPr>
              <a:t>Select the bucket for which you want to create or modify the policy.</a:t>
            </a:r>
          </a:p>
        </p:txBody>
      </p:sp>
      <p:pic>
        <p:nvPicPr>
          <p:cNvPr id="12" name="Picture 11">
            <a:extLst>
              <a:ext uri="{FF2B5EF4-FFF2-40B4-BE49-F238E27FC236}">
                <a16:creationId xmlns:a16="http://schemas.microsoft.com/office/drawing/2014/main" id="{12BAFF85-113F-2BE3-4959-A4C4C026B5F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4443" r="1728" b="27508"/>
          <a:stretch/>
        </p:blipFill>
        <p:spPr bwMode="auto">
          <a:xfrm>
            <a:off x="932688" y="3878650"/>
            <a:ext cx="5629910" cy="18707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7651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FB82AEA-6F64-CC56-88D7-9FC2A4A845F2}"/>
              </a:ext>
            </a:extLst>
          </p:cNvPr>
          <p:cNvSpPr>
            <a:spLocks noGrp="1"/>
          </p:cNvSpPr>
          <p:nvPr>
            <p:ph type="title"/>
          </p:nvPr>
        </p:nvSpPr>
        <p:spPr>
          <a:xfrm>
            <a:off x="355172" y="275303"/>
            <a:ext cx="4275821" cy="4014216"/>
          </a:xfrm>
        </p:spPr>
        <p:txBody>
          <a:bodyPr/>
          <a:lstStyle/>
          <a:p>
            <a:pPr>
              <a:lnSpc>
                <a:spcPct val="150000"/>
              </a:lnSpc>
            </a:pPr>
            <a:r>
              <a:rPr lang="en-IN" sz="1800" kern="100" dirty="0">
                <a:effectLst/>
                <a:latin typeface="+mn-lt"/>
                <a:ea typeface="Calibri" panose="020F0502020204030204" pitchFamily="34" charset="0"/>
                <a:cs typeface="Times New Roman" panose="02020603050405020304" pitchFamily="18" charset="0"/>
              </a:rPr>
              <a:t>Select the bucket </a:t>
            </a:r>
            <a:r>
              <a:rPr lang="en-IN" sz="1800" b="1" kern="100" dirty="0">
                <a:effectLst/>
                <a:latin typeface="+mn-lt"/>
                <a:ea typeface="Calibri" panose="020F0502020204030204" pitchFamily="34" charset="0"/>
                <a:cs typeface="Times New Roman" panose="02020603050405020304" pitchFamily="18" charset="0"/>
              </a:rPr>
              <a:t>deekshu-demo</a:t>
            </a:r>
            <a:r>
              <a:rPr lang="en-IN" sz="1800" kern="100" dirty="0">
                <a:effectLst/>
                <a:latin typeface="+mn-lt"/>
                <a:ea typeface="Calibri" panose="020F0502020204030204" pitchFamily="34" charset="0"/>
                <a:cs typeface="Times New Roman" panose="02020603050405020304" pitchFamily="18" charset="0"/>
              </a:rPr>
              <a:t>, navigate to the </a:t>
            </a:r>
            <a:r>
              <a:rPr lang="en-IN" sz="1800" b="1" kern="100" dirty="0">
                <a:effectLst/>
                <a:latin typeface="+mn-lt"/>
                <a:ea typeface="Calibri" panose="020F0502020204030204" pitchFamily="34" charset="0"/>
                <a:cs typeface="Times New Roman" panose="02020603050405020304" pitchFamily="18" charset="0"/>
              </a:rPr>
              <a:t>Permissions</a:t>
            </a:r>
            <a:r>
              <a:rPr lang="en-IN" sz="1800" kern="100" dirty="0">
                <a:effectLst/>
                <a:latin typeface="+mn-lt"/>
                <a:ea typeface="Calibri" panose="020F0502020204030204" pitchFamily="34" charset="0"/>
                <a:cs typeface="Times New Roman" panose="02020603050405020304" pitchFamily="18" charset="0"/>
              </a:rPr>
              <a:t> section, and ensure that </a:t>
            </a:r>
            <a:r>
              <a:rPr lang="en-IN" sz="1800" b="1" kern="100" dirty="0">
                <a:effectLst/>
                <a:latin typeface="+mn-lt"/>
                <a:ea typeface="Calibri" panose="020F0502020204030204" pitchFamily="34" charset="0"/>
                <a:cs typeface="Times New Roman" panose="02020603050405020304" pitchFamily="18" charset="0"/>
              </a:rPr>
              <a:t>Block public access</a:t>
            </a:r>
            <a:r>
              <a:rPr lang="en-IN" sz="1800" kern="100" dirty="0">
                <a:effectLst/>
                <a:latin typeface="+mn-lt"/>
                <a:ea typeface="Calibri" panose="020F0502020204030204" pitchFamily="34" charset="0"/>
                <a:cs typeface="Times New Roman" panose="02020603050405020304" pitchFamily="18" charset="0"/>
              </a:rPr>
              <a:t> is turned off.</a:t>
            </a:r>
            <a:br>
              <a:rPr lang="en-IN" sz="1800" kern="100" dirty="0">
                <a:effectLst/>
                <a:latin typeface="+mn-lt"/>
                <a:ea typeface="Calibri" panose="020F0502020204030204" pitchFamily="34" charset="0"/>
                <a:cs typeface="Times New Roman" panose="02020603050405020304" pitchFamily="18" charset="0"/>
              </a:rPr>
            </a:br>
            <a:endParaRPr lang="en-IN" dirty="0">
              <a:latin typeface="+mn-lt"/>
            </a:endParaRPr>
          </a:p>
        </p:txBody>
      </p:sp>
      <p:pic>
        <p:nvPicPr>
          <p:cNvPr id="8" name="Content Placeholder 7">
            <a:extLst>
              <a:ext uri="{FF2B5EF4-FFF2-40B4-BE49-F238E27FC236}">
                <a16:creationId xmlns:a16="http://schemas.microsoft.com/office/drawing/2014/main" id="{C9483A02-D994-224E-8382-E5BCAD785546}"/>
              </a:ext>
            </a:extLst>
          </p:cNvPr>
          <p:cNvPicPr>
            <a:picLocks noGrp="1" noChangeAspect="1"/>
          </p:cNvPicPr>
          <p:nvPr>
            <p:ph sz="quarter" idx="12"/>
          </p:nvPr>
        </p:nvPicPr>
        <p:blipFill>
          <a:blip r:embed="rId2"/>
          <a:stretch>
            <a:fillRect/>
          </a:stretch>
        </p:blipFill>
        <p:spPr>
          <a:xfrm>
            <a:off x="5389137" y="965971"/>
            <a:ext cx="5639289" cy="1530229"/>
          </a:xfrm>
          <a:prstGeom prst="rect">
            <a:avLst/>
          </a:prstGeom>
        </p:spPr>
      </p:pic>
      <p:sp>
        <p:nvSpPr>
          <p:cNvPr id="4" name="Footer Placeholder 3">
            <a:extLst>
              <a:ext uri="{FF2B5EF4-FFF2-40B4-BE49-F238E27FC236}">
                <a16:creationId xmlns:a16="http://schemas.microsoft.com/office/drawing/2014/main" id="{0D236091-237A-F9F3-25EF-8AB853D35EBD}"/>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A6CCB98-4468-78B1-2B47-0AF689372066}"/>
              </a:ext>
            </a:extLst>
          </p:cNvPr>
          <p:cNvSpPr>
            <a:spLocks noGrp="1"/>
          </p:cNvSpPr>
          <p:nvPr>
            <p:ph type="sldNum" sz="quarter" idx="11"/>
          </p:nvPr>
        </p:nvSpPr>
        <p:spPr/>
        <p:txBody>
          <a:bodyPr/>
          <a:lstStyle/>
          <a:p>
            <a:fld id="{294A09A9-5501-47C1-A89A-A340965A2BE2}" type="slidenum">
              <a:rPr lang="en-US" smtClean="0"/>
              <a:pPr/>
              <a:t>32</a:t>
            </a:fld>
            <a:endParaRPr lang="en-US" dirty="0"/>
          </a:p>
        </p:txBody>
      </p:sp>
      <p:pic>
        <p:nvPicPr>
          <p:cNvPr id="9" name="Picture 8">
            <a:extLst>
              <a:ext uri="{FF2B5EF4-FFF2-40B4-BE49-F238E27FC236}">
                <a16:creationId xmlns:a16="http://schemas.microsoft.com/office/drawing/2014/main" id="{CD4908A3-061E-16EE-BF15-E4CFA2D33D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323" b="9646"/>
          <a:stretch/>
        </p:blipFill>
        <p:spPr bwMode="auto">
          <a:xfrm>
            <a:off x="5389137" y="3190842"/>
            <a:ext cx="5730240" cy="21926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69081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BF31F-C7A1-9979-4297-118E6F3B8875}"/>
              </a:ext>
            </a:extLst>
          </p:cNvPr>
          <p:cNvSpPr>
            <a:spLocks noGrp="1"/>
          </p:cNvSpPr>
          <p:nvPr>
            <p:ph type="title"/>
          </p:nvPr>
        </p:nvSpPr>
        <p:spPr>
          <a:xfrm>
            <a:off x="274962" y="1280444"/>
            <a:ext cx="4267541" cy="1410791"/>
          </a:xfrm>
        </p:spPr>
        <p:txBody>
          <a:bodyPr>
            <a:normAutofit fontScale="90000"/>
          </a:bodyPr>
          <a:lstStyle/>
          <a:p>
            <a:pPr>
              <a:lnSpc>
                <a:spcPct val="150000"/>
              </a:lnSpc>
              <a:spcAft>
                <a:spcPts val="800"/>
              </a:spcAft>
              <a:tabLst>
                <a:tab pos="457200" algn="l"/>
              </a:tabLst>
            </a:pPr>
            <a:r>
              <a:rPr lang="en-US" sz="2000" kern="100" dirty="0">
                <a:effectLst/>
                <a:latin typeface="+mn-lt"/>
                <a:ea typeface="Calibri" panose="020F0502020204030204" pitchFamily="34" charset="0"/>
                <a:cs typeface="Times New Roman" panose="02020603050405020304" pitchFamily="18" charset="0"/>
              </a:rPr>
              <a:t>Create S3 bucket policy:</a:t>
            </a:r>
            <a:r>
              <a:rPr lang="en-IN" sz="2000" kern="100" dirty="0">
                <a:effectLst/>
                <a:latin typeface="+mn-lt"/>
                <a:ea typeface="Calibri" panose="020F0502020204030204" pitchFamily="34" charset="0"/>
                <a:cs typeface="Times New Roman" panose="02020603050405020304" pitchFamily="18" charset="0"/>
              </a:rPr>
              <a:t> </a:t>
            </a:r>
            <a:br>
              <a:rPr lang="en-IN" sz="2000" kern="100" dirty="0">
                <a:effectLst/>
                <a:latin typeface="+mn-lt"/>
                <a:ea typeface="Calibri" panose="020F0502020204030204" pitchFamily="34" charset="0"/>
                <a:cs typeface="Times New Roman" panose="02020603050405020304" pitchFamily="18" charset="0"/>
              </a:rPr>
            </a:br>
            <a:r>
              <a:rPr lang="en-IN" sz="2000" kern="100" dirty="0">
                <a:effectLst/>
                <a:latin typeface="+mn-lt"/>
                <a:ea typeface="Calibri" panose="020F0502020204030204" pitchFamily="34" charset="0"/>
                <a:cs typeface="Times New Roman" panose="02020603050405020304" pitchFamily="18" charset="0"/>
              </a:rPr>
              <a:t>In the </a:t>
            </a:r>
            <a:r>
              <a:rPr lang="en-IN" sz="2000" b="1" kern="100" dirty="0">
                <a:effectLst/>
                <a:latin typeface="+mn-lt"/>
                <a:ea typeface="Calibri" panose="020F0502020204030204" pitchFamily="34" charset="0"/>
                <a:cs typeface="Times New Roman" panose="02020603050405020304" pitchFamily="18" charset="0"/>
              </a:rPr>
              <a:t>Permissions</a:t>
            </a:r>
            <a:r>
              <a:rPr lang="en-IN" sz="2000" kern="100" dirty="0">
                <a:effectLst/>
                <a:latin typeface="+mn-lt"/>
                <a:ea typeface="Calibri" panose="020F0502020204030204" pitchFamily="34" charset="0"/>
                <a:cs typeface="Times New Roman" panose="02020603050405020304" pitchFamily="18" charset="0"/>
              </a:rPr>
              <a:t> section of the bucket, you will notice that no policy is currently applied to the bucket. Click on </a:t>
            </a:r>
            <a:r>
              <a:rPr lang="en-IN" sz="2000" b="1" kern="100" dirty="0">
                <a:effectLst/>
                <a:latin typeface="+mn-lt"/>
                <a:ea typeface="Calibri" panose="020F0502020204030204" pitchFamily="34" charset="0"/>
                <a:cs typeface="Times New Roman" panose="02020603050405020304" pitchFamily="18" charset="0"/>
              </a:rPr>
              <a:t>Edit</a:t>
            </a:r>
            <a:r>
              <a:rPr lang="en-IN" sz="2000" kern="100" dirty="0">
                <a:effectLst/>
                <a:latin typeface="+mn-lt"/>
                <a:ea typeface="Calibri" panose="020F0502020204030204" pitchFamily="34" charset="0"/>
                <a:cs typeface="Times New Roman" panose="02020603050405020304" pitchFamily="18" charset="0"/>
              </a:rPr>
              <a:t> to add a bucket policy.</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Content Placeholder 5">
            <a:extLst>
              <a:ext uri="{FF2B5EF4-FFF2-40B4-BE49-F238E27FC236}">
                <a16:creationId xmlns:a16="http://schemas.microsoft.com/office/drawing/2014/main" id="{B5FD996F-98CF-2D7C-A56C-2F0DC476829E}"/>
              </a:ext>
            </a:extLst>
          </p:cNvPr>
          <p:cNvPicPr>
            <a:picLocks noGrp="1" noChangeAspect="1"/>
          </p:cNvPicPr>
          <p:nvPr>
            <p:ph sz="quarter" idx="12"/>
          </p:nvPr>
        </p:nvPicPr>
        <p:blipFill>
          <a:blip r:embed="rId2"/>
          <a:stretch>
            <a:fillRect/>
          </a:stretch>
        </p:blipFill>
        <p:spPr>
          <a:xfrm>
            <a:off x="5332476" y="624486"/>
            <a:ext cx="5695950" cy="1860272"/>
          </a:xfrm>
          <a:prstGeom prst="rect">
            <a:avLst/>
          </a:prstGeom>
        </p:spPr>
      </p:pic>
      <p:sp>
        <p:nvSpPr>
          <p:cNvPr id="5" name="Slide Number Placeholder 4">
            <a:extLst>
              <a:ext uri="{FF2B5EF4-FFF2-40B4-BE49-F238E27FC236}">
                <a16:creationId xmlns:a16="http://schemas.microsoft.com/office/drawing/2014/main" id="{6A4E8187-642D-DFA9-558E-BF4B3D176DBD}"/>
              </a:ext>
            </a:extLst>
          </p:cNvPr>
          <p:cNvSpPr>
            <a:spLocks noGrp="1"/>
          </p:cNvSpPr>
          <p:nvPr>
            <p:ph type="sldNum" sz="quarter" idx="11"/>
          </p:nvPr>
        </p:nvSpPr>
        <p:spPr/>
        <p:txBody>
          <a:bodyPr/>
          <a:lstStyle/>
          <a:p>
            <a:fld id="{294A09A9-5501-47C1-A89A-A340965A2BE2}" type="slidenum">
              <a:rPr lang="en-US" smtClean="0"/>
              <a:pPr/>
              <a:t>33</a:t>
            </a:fld>
            <a:endParaRPr lang="en-US" dirty="0"/>
          </a:p>
        </p:txBody>
      </p:sp>
      <p:sp>
        <p:nvSpPr>
          <p:cNvPr id="8" name="TextBox 7">
            <a:extLst>
              <a:ext uri="{FF2B5EF4-FFF2-40B4-BE49-F238E27FC236}">
                <a16:creationId xmlns:a16="http://schemas.microsoft.com/office/drawing/2014/main" id="{46F696D8-3855-1EE1-8755-3181A9FAA23C}"/>
              </a:ext>
            </a:extLst>
          </p:cNvPr>
          <p:cNvSpPr txBox="1"/>
          <p:nvPr/>
        </p:nvSpPr>
        <p:spPr>
          <a:xfrm>
            <a:off x="274962" y="2153838"/>
            <a:ext cx="4473501" cy="2960554"/>
          </a:xfrm>
          <a:prstGeom prst="rect">
            <a:avLst/>
          </a:prstGeom>
          <a:noFill/>
        </p:spPr>
        <p:txBody>
          <a:bodyPr wrap="square">
            <a:spAutoFit/>
          </a:bodyPr>
          <a:lstStyle/>
          <a:p>
            <a:pPr>
              <a:lnSpc>
                <a:spcPct val="150000"/>
              </a:lnSpc>
            </a:pPr>
            <a:r>
              <a:rPr lang="en-IN" kern="100" dirty="0">
                <a:solidFill>
                  <a:schemeClr val="bg1"/>
                </a:solidFill>
                <a:effectLst/>
                <a:ea typeface="Calibri" panose="020F0502020204030204" pitchFamily="34" charset="0"/>
                <a:cs typeface="Times New Roman" panose="02020603050405020304" pitchFamily="18" charset="0"/>
              </a:rPr>
              <a:t>Once you click </a:t>
            </a:r>
            <a:r>
              <a:rPr lang="en-IN" b="1" kern="100" dirty="0">
                <a:solidFill>
                  <a:schemeClr val="bg1"/>
                </a:solidFill>
                <a:effectLst/>
                <a:ea typeface="Calibri" panose="020F0502020204030204" pitchFamily="34" charset="0"/>
                <a:cs typeface="Times New Roman" panose="02020603050405020304" pitchFamily="18" charset="0"/>
              </a:rPr>
              <a:t>Edit</a:t>
            </a:r>
            <a:r>
              <a:rPr lang="en-IN" kern="100" dirty="0">
                <a:solidFill>
                  <a:schemeClr val="bg1"/>
                </a:solidFill>
                <a:effectLst/>
                <a:ea typeface="Calibri" panose="020F0502020204030204" pitchFamily="34" charset="0"/>
                <a:cs typeface="Times New Roman" panose="02020603050405020304" pitchFamily="18" charset="0"/>
              </a:rPr>
              <a:t>, you will be taken to a screen where the </a:t>
            </a:r>
            <a:r>
              <a:rPr lang="en-IN" b="1" kern="100" dirty="0">
                <a:solidFill>
                  <a:schemeClr val="bg1"/>
                </a:solidFill>
                <a:effectLst/>
                <a:ea typeface="Calibri" panose="020F0502020204030204" pitchFamily="34" charset="0"/>
                <a:cs typeface="Times New Roman" panose="02020603050405020304" pitchFamily="18" charset="0"/>
              </a:rPr>
              <a:t>Bucket ARN</a:t>
            </a:r>
            <a:r>
              <a:rPr lang="en-IN" kern="100" dirty="0">
                <a:solidFill>
                  <a:schemeClr val="bg1"/>
                </a:solidFill>
                <a:effectLst/>
                <a:ea typeface="Calibri" panose="020F0502020204030204" pitchFamily="34" charset="0"/>
                <a:cs typeface="Times New Roman" panose="02020603050405020304" pitchFamily="18" charset="0"/>
              </a:rPr>
              <a:t> (Amazon Resource Name) is displayed. The Bucket ARN uniquely identifies your S3 bucket and is required for creating a bucket policy. We will use this ARN in the next step to generate the policy using the </a:t>
            </a:r>
            <a:r>
              <a:rPr lang="en-IN" b="1" kern="100" dirty="0">
                <a:solidFill>
                  <a:schemeClr val="bg1"/>
                </a:solidFill>
                <a:effectLst/>
                <a:ea typeface="Calibri" panose="020F0502020204030204" pitchFamily="34" charset="0"/>
                <a:cs typeface="Times New Roman" panose="02020603050405020304" pitchFamily="18" charset="0"/>
              </a:rPr>
              <a:t>Policy Generator</a:t>
            </a:r>
            <a:r>
              <a:rPr lang="en-IN" kern="100" dirty="0">
                <a:solidFill>
                  <a:schemeClr val="bg1"/>
                </a:solidFill>
                <a:effectLst/>
                <a:ea typeface="Calibri" panose="020F0502020204030204" pitchFamily="34" charset="0"/>
                <a:cs typeface="Times New Roman" panose="02020603050405020304" pitchFamily="18" charset="0"/>
              </a:rPr>
              <a:t> tool. </a:t>
            </a:r>
            <a:endParaRPr lang="en-IN" dirty="0">
              <a:solidFill>
                <a:schemeClr val="bg1"/>
              </a:solidFill>
            </a:endParaRPr>
          </a:p>
        </p:txBody>
      </p:sp>
      <p:pic>
        <p:nvPicPr>
          <p:cNvPr id="9" name="Picture 8">
            <a:extLst>
              <a:ext uri="{FF2B5EF4-FFF2-40B4-BE49-F238E27FC236}">
                <a16:creationId xmlns:a16="http://schemas.microsoft.com/office/drawing/2014/main" id="{E0D0766A-56F8-AE9A-89E8-DDB16FA7508A}"/>
              </a:ext>
            </a:extLst>
          </p:cNvPr>
          <p:cNvPicPr>
            <a:picLocks noChangeAspect="1"/>
          </p:cNvPicPr>
          <p:nvPr/>
        </p:nvPicPr>
        <p:blipFill>
          <a:blip r:embed="rId3" cstate="print">
            <a:extLst>
              <a:ext uri="{28A0092B-C50C-407E-A947-70E740481C1C}">
                <a14:useLocalDpi xmlns:a14="http://schemas.microsoft.com/office/drawing/2010/main" val="0"/>
              </a:ext>
            </a:extLst>
          </a:blip>
          <a:srcRect t="4644"/>
          <a:stretch/>
        </p:blipFill>
        <p:spPr>
          <a:xfrm>
            <a:off x="5332476" y="2792361"/>
            <a:ext cx="5731510" cy="2410521"/>
          </a:xfrm>
          <a:prstGeom prst="rect">
            <a:avLst/>
          </a:prstGeom>
        </p:spPr>
      </p:pic>
      <p:sp>
        <p:nvSpPr>
          <p:cNvPr id="11" name="TextBox 10">
            <a:extLst>
              <a:ext uri="{FF2B5EF4-FFF2-40B4-BE49-F238E27FC236}">
                <a16:creationId xmlns:a16="http://schemas.microsoft.com/office/drawing/2014/main" id="{6645FC49-BD5C-72F4-A837-FA698F7CA2C9}"/>
              </a:ext>
            </a:extLst>
          </p:cNvPr>
          <p:cNvSpPr txBox="1"/>
          <p:nvPr/>
        </p:nvSpPr>
        <p:spPr>
          <a:xfrm>
            <a:off x="274962" y="5134933"/>
            <a:ext cx="6096000" cy="375552"/>
          </a:xfrm>
          <a:prstGeom prst="rect">
            <a:avLst/>
          </a:prstGeom>
          <a:noFill/>
        </p:spPr>
        <p:txBody>
          <a:bodyPr wrap="square">
            <a:spAutoFit/>
          </a:bodyPr>
          <a:lstStyle/>
          <a:p>
            <a:pPr>
              <a:lnSpc>
                <a:spcPct val="107000"/>
              </a:lnSpc>
              <a:spcAft>
                <a:spcPts val="800"/>
              </a:spcAft>
              <a:tabLst>
                <a:tab pos="457200" algn="l"/>
              </a:tabLst>
            </a:pPr>
            <a:r>
              <a:rPr lang="en-IN" sz="1800" kern="100" dirty="0">
                <a:solidFill>
                  <a:schemeClr val="bg1"/>
                </a:solidFill>
                <a:effectLst/>
                <a:ea typeface="Calibri" panose="020F0502020204030204" pitchFamily="34" charset="0"/>
                <a:cs typeface="Times New Roman" panose="02020603050405020304" pitchFamily="18" charset="0"/>
              </a:rPr>
              <a:t>To proceed, click on </a:t>
            </a:r>
            <a:r>
              <a:rPr lang="en-IN" sz="1800" b="1" kern="100" dirty="0">
                <a:solidFill>
                  <a:schemeClr val="bg1"/>
                </a:solidFill>
                <a:effectLst/>
                <a:ea typeface="Calibri" panose="020F0502020204030204" pitchFamily="34" charset="0"/>
                <a:cs typeface="Times New Roman" panose="02020603050405020304" pitchFamily="18" charset="0"/>
              </a:rPr>
              <a:t>Policy Generator</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23453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873FA-4127-CF2A-9BD6-A3A8CC01B8D9}"/>
              </a:ext>
            </a:extLst>
          </p:cNvPr>
          <p:cNvSpPr>
            <a:spLocks noGrp="1"/>
          </p:cNvSpPr>
          <p:nvPr>
            <p:ph type="title"/>
          </p:nvPr>
        </p:nvSpPr>
        <p:spPr>
          <a:xfrm>
            <a:off x="274961" y="144379"/>
            <a:ext cx="4425376" cy="6713621"/>
          </a:xfrm>
        </p:spPr>
        <p:txBody>
          <a:bodyPr>
            <a:normAutofit fontScale="90000"/>
          </a:bodyPr>
          <a:lstStyle/>
          <a:p>
            <a:pPr>
              <a:lnSpc>
                <a:spcPct val="150000"/>
              </a:lnSpc>
              <a:spcAft>
                <a:spcPts val="800"/>
              </a:spcAft>
              <a:tabLst>
                <a:tab pos="457200" algn="l"/>
              </a:tabLst>
            </a:pPr>
            <a:r>
              <a:rPr lang="en-IN" sz="2000" kern="100" dirty="0">
                <a:effectLst/>
                <a:latin typeface="+mn-lt"/>
                <a:ea typeface="Calibri" panose="020F0502020204030204" pitchFamily="34" charset="0"/>
                <a:cs typeface="Times New Roman" panose="02020603050405020304" pitchFamily="18" charset="0"/>
              </a:rPr>
              <a:t>In the </a:t>
            </a:r>
            <a:r>
              <a:rPr lang="en-IN" sz="2000" b="1" kern="100" dirty="0">
                <a:effectLst/>
                <a:latin typeface="+mn-lt"/>
                <a:ea typeface="Calibri" panose="020F0502020204030204" pitchFamily="34" charset="0"/>
                <a:cs typeface="Times New Roman" panose="02020603050405020304" pitchFamily="18" charset="0"/>
              </a:rPr>
              <a:t>Policy Generator</a:t>
            </a:r>
            <a:r>
              <a:rPr lang="en-IN" sz="2000" kern="100" dirty="0">
                <a:effectLst/>
                <a:latin typeface="+mn-lt"/>
                <a:ea typeface="Calibri" panose="020F0502020204030204" pitchFamily="34" charset="0"/>
                <a:cs typeface="Times New Roman" panose="02020603050405020304" pitchFamily="18" charset="0"/>
              </a:rPr>
              <a:t>, you can define policies to control access to AWS resources. Start by selecting the </a:t>
            </a:r>
            <a:r>
              <a:rPr lang="en-IN" sz="2000" b="1" kern="100" dirty="0">
                <a:effectLst/>
                <a:latin typeface="+mn-lt"/>
                <a:ea typeface="Calibri" panose="020F0502020204030204" pitchFamily="34" charset="0"/>
                <a:cs typeface="Times New Roman" panose="02020603050405020304" pitchFamily="18" charset="0"/>
              </a:rPr>
              <a:t>Policy Type</a:t>
            </a:r>
            <a:r>
              <a:rPr lang="en-IN" sz="2000" kern="100" dirty="0">
                <a:effectLst/>
                <a:latin typeface="+mn-lt"/>
                <a:ea typeface="Calibri" panose="020F0502020204030204" pitchFamily="34" charset="0"/>
                <a:cs typeface="Times New Roman" panose="02020603050405020304" pitchFamily="18" charset="0"/>
              </a:rPr>
              <a:t>, which in this case is </a:t>
            </a:r>
            <a:r>
              <a:rPr lang="en-IN" sz="2000" b="1" kern="100" dirty="0">
                <a:effectLst/>
                <a:latin typeface="+mn-lt"/>
                <a:ea typeface="Calibri" panose="020F0502020204030204" pitchFamily="34" charset="0"/>
                <a:cs typeface="Times New Roman" panose="02020603050405020304" pitchFamily="18" charset="0"/>
              </a:rPr>
              <a:t>S3 Bucket Policy</a:t>
            </a:r>
            <a:r>
              <a:rPr lang="en-IN" sz="2000" kern="100" dirty="0">
                <a:effectLst/>
                <a:latin typeface="+mn-lt"/>
                <a:ea typeface="Calibri" panose="020F0502020204030204" pitchFamily="34" charset="0"/>
                <a:cs typeface="Times New Roman" panose="02020603050405020304" pitchFamily="18" charset="0"/>
              </a:rPr>
              <a:t>. Note that you can also create other policy types, such as </a:t>
            </a:r>
            <a:r>
              <a:rPr lang="en-IN" sz="2000" b="1" kern="100" dirty="0">
                <a:effectLst/>
                <a:latin typeface="+mn-lt"/>
                <a:ea typeface="Calibri" panose="020F0502020204030204" pitchFamily="34" charset="0"/>
                <a:cs typeface="Times New Roman" panose="02020603050405020304" pitchFamily="18" charset="0"/>
              </a:rPr>
              <a:t>IAM Policy</a:t>
            </a:r>
            <a:r>
              <a:rPr lang="en-IN" sz="2000" kern="100" dirty="0">
                <a:effectLst/>
                <a:latin typeface="+mn-lt"/>
                <a:ea typeface="Calibri" panose="020F0502020204030204" pitchFamily="34" charset="0"/>
                <a:cs typeface="Times New Roman" panose="02020603050405020304" pitchFamily="18" charset="0"/>
              </a:rPr>
              <a:t>, </a:t>
            </a:r>
            <a:r>
              <a:rPr lang="en-IN" sz="2000" b="1" kern="100" dirty="0">
                <a:effectLst/>
                <a:latin typeface="+mn-lt"/>
                <a:ea typeface="Calibri" panose="020F0502020204030204" pitchFamily="34" charset="0"/>
                <a:cs typeface="Times New Roman" panose="02020603050405020304" pitchFamily="18" charset="0"/>
              </a:rPr>
              <a:t>SNS Topic Policy</a:t>
            </a:r>
            <a:r>
              <a:rPr lang="en-IN" sz="2000" kern="100" dirty="0">
                <a:effectLst/>
                <a:latin typeface="+mn-lt"/>
                <a:ea typeface="Calibri" panose="020F0502020204030204" pitchFamily="34" charset="0"/>
                <a:cs typeface="Times New Roman" panose="02020603050405020304" pitchFamily="18" charset="0"/>
              </a:rPr>
              <a:t>, </a:t>
            </a:r>
            <a:r>
              <a:rPr lang="en-IN" sz="2000" b="1" kern="100" dirty="0">
                <a:effectLst/>
                <a:latin typeface="+mn-lt"/>
                <a:ea typeface="Calibri" panose="020F0502020204030204" pitchFamily="34" charset="0"/>
                <a:cs typeface="Times New Roman" panose="02020603050405020304" pitchFamily="18" charset="0"/>
              </a:rPr>
              <a:t>VPC Endpoint Policy</a:t>
            </a:r>
            <a:r>
              <a:rPr lang="en-IN" sz="2000" kern="100" dirty="0">
                <a:effectLst/>
                <a:latin typeface="+mn-lt"/>
                <a:ea typeface="Calibri" panose="020F0502020204030204" pitchFamily="34" charset="0"/>
                <a:cs typeface="Times New Roman" panose="02020603050405020304" pitchFamily="18" charset="0"/>
              </a:rPr>
              <a:t>, or </a:t>
            </a:r>
            <a:r>
              <a:rPr lang="en-IN" sz="2000" b="1" kern="100" dirty="0">
                <a:effectLst/>
                <a:latin typeface="+mn-lt"/>
                <a:ea typeface="Calibri" panose="020F0502020204030204" pitchFamily="34" charset="0"/>
                <a:cs typeface="Times New Roman" panose="02020603050405020304" pitchFamily="18" charset="0"/>
              </a:rPr>
              <a:t>SQS Policy</a:t>
            </a:r>
            <a:r>
              <a:rPr lang="en-IN" sz="2000" kern="100" dirty="0">
                <a:effectLst/>
                <a:latin typeface="+mn-lt"/>
                <a:ea typeface="Calibri" panose="020F0502020204030204" pitchFamily="34" charset="0"/>
                <a:cs typeface="Times New Roman" panose="02020603050405020304" pitchFamily="18" charset="0"/>
              </a:rPr>
              <a:t>.</a:t>
            </a:r>
            <a:br>
              <a:rPr lang="en-IN" sz="2000" kern="100" dirty="0">
                <a:effectLst/>
                <a:latin typeface="+mn-lt"/>
                <a:ea typeface="Calibri" panose="020F0502020204030204" pitchFamily="34" charset="0"/>
                <a:cs typeface="Times New Roman" panose="02020603050405020304" pitchFamily="18" charset="0"/>
              </a:rPr>
            </a:br>
            <a:r>
              <a:rPr lang="en-IN" sz="2000" kern="100" dirty="0">
                <a:effectLst/>
                <a:latin typeface="+mn-lt"/>
                <a:ea typeface="Calibri" panose="020F0502020204030204" pitchFamily="34" charset="0"/>
                <a:cs typeface="Times New Roman" panose="02020603050405020304" pitchFamily="18" charset="0"/>
              </a:rPr>
              <a:t>Next, add a </a:t>
            </a:r>
            <a:r>
              <a:rPr lang="en-IN" sz="2000" b="1" kern="100" dirty="0">
                <a:effectLst/>
                <a:latin typeface="+mn-lt"/>
                <a:ea typeface="Calibri" panose="020F0502020204030204" pitchFamily="34" charset="0"/>
                <a:cs typeface="Times New Roman" panose="02020603050405020304" pitchFamily="18" charset="0"/>
              </a:rPr>
              <a:t>Statement</a:t>
            </a:r>
            <a:r>
              <a:rPr lang="en-IN" sz="2000" kern="100" dirty="0">
                <a:effectLst/>
                <a:latin typeface="+mn-lt"/>
                <a:ea typeface="Calibri" panose="020F0502020204030204" pitchFamily="34" charset="0"/>
                <a:cs typeface="Times New Roman" panose="02020603050405020304" pitchFamily="18" charset="0"/>
              </a:rPr>
              <a:t> to define permissions:</a:t>
            </a:r>
            <a:br>
              <a:rPr lang="en-IN" sz="2000" kern="100" dirty="0">
                <a:effectLst/>
                <a:latin typeface="+mn-lt"/>
                <a:ea typeface="Calibri" panose="020F0502020204030204" pitchFamily="34" charset="0"/>
                <a:cs typeface="Times New Roman" panose="02020603050405020304" pitchFamily="18" charset="0"/>
              </a:rPr>
            </a:br>
            <a:r>
              <a:rPr lang="en-IN" sz="2000" b="1" kern="100" dirty="0">
                <a:effectLst/>
                <a:latin typeface="+mn-lt"/>
                <a:ea typeface="Calibri" panose="020F0502020204030204" pitchFamily="34" charset="0"/>
                <a:cs typeface="Times New Roman" panose="02020603050405020304" pitchFamily="18" charset="0"/>
              </a:rPr>
              <a:t>Effect</a:t>
            </a:r>
            <a:r>
              <a:rPr lang="en-IN" sz="2000" kern="100" dirty="0">
                <a:effectLst/>
                <a:latin typeface="+mn-lt"/>
                <a:ea typeface="Calibri" panose="020F0502020204030204" pitchFamily="34" charset="0"/>
                <a:cs typeface="Times New Roman" panose="02020603050405020304" pitchFamily="18" charset="0"/>
              </a:rPr>
              <a:t>: Select </a:t>
            </a:r>
            <a:r>
              <a:rPr lang="en-IN" sz="2000" b="1" kern="100" dirty="0">
                <a:effectLst/>
                <a:latin typeface="+mn-lt"/>
                <a:ea typeface="Calibri" panose="020F0502020204030204" pitchFamily="34" charset="0"/>
                <a:cs typeface="Times New Roman" panose="02020603050405020304" pitchFamily="18" charset="0"/>
              </a:rPr>
              <a:t>Deny</a:t>
            </a:r>
            <a:r>
              <a:rPr lang="en-IN" sz="2000" kern="100" dirty="0">
                <a:effectLst/>
                <a:latin typeface="+mn-lt"/>
                <a:ea typeface="Calibri" panose="020F0502020204030204" pitchFamily="34" charset="0"/>
                <a:cs typeface="Times New Roman" panose="02020603050405020304" pitchFamily="18" charset="0"/>
              </a:rPr>
              <a:t>.</a:t>
            </a:r>
            <a:br>
              <a:rPr lang="en-IN" sz="2000" kern="100" dirty="0">
                <a:effectLst/>
                <a:latin typeface="+mn-lt"/>
                <a:ea typeface="Calibri" panose="020F0502020204030204" pitchFamily="34" charset="0"/>
                <a:cs typeface="Times New Roman" panose="02020603050405020304" pitchFamily="18" charset="0"/>
              </a:rPr>
            </a:br>
            <a:r>
              <a:rPr lang="en-IN" sz="2000" b="1" kern="100" dirty="0">
                <a:effectLst/>
                <a:latin typeface="+mn-lt"/>
                <a:ea typeface="Calibri" panose="020F0502020204030204" pitchFamily="34" charset="0"/>
                <a:cs typeface="Times New Roman" panose="02020603050405020304" pitchFamily="18" charset="0"/>
              </a:rPr>
              <a:t>Principal</a:t>
            </a:r>
            <a:r>
              <a:rPr lang="en-IN" sz="2000" kern="100" dirty="0">
                <a:effectLst/>
                <a:latin typeface="+mn-lt"/>
                <a:ea typeface="Calibri" panose="020F0502020204030204" pitchFamily="34" charset="0"/>
                <a:cs typeface="Times New Roman" panose="02020603050405020304" pitchFamily="18" charset="0"/>
              </a:rPr>
              <a:t>: Enter * (all users).</a:t>
            </a:r>
            <a:br>
              <a:rPr lang="en-IN" sz="2000" kern="100" dirty="0">
                <a:effectLst/>
                <a:latin typeface="+mn-lt"/>
                <a:ea typeface="Calibri" panose="020F0502020204030204" pitchFamily="34" charset="0"/>
                <a:cs typeface="Times New Roman" panose="02020603050405020304" pitchFamily="18" charset="0"/>
              </a:rPr>
            </a:br>
            <a:r>
              <a:rPr lang="en-IN" sz="2000" b="1" kern="100" dirty="0">
                <a:effectLst/>
                <a:latin typeface="+mn-lt"/>
                <a:ea typeface="Calibri" panose="020F0502020204030204" pitchFamily="34" charset="0"/>
                <a:cs typeface="Times New Roman" panose="02020603050405020304" pitchFamily="18" charset="0"/>
              </a:rPr>
              <a:t>Actions</a:t>
            </a:r>
            <a:r>
              <a:rPr lang="en-IN" sz="2000" kern="100" dirty="0">
                <a:effectLst/>
                <a:latin typeface="+mn-lt"/>
                <a:ea typeface="Calibri" panose="020F0502020204030204" pitchFamily="34" charset="0"/>
                <a:cs typeface="Times New Roman" panose="02020603050405020304" pitchFamily="18" charset="0"/>
              </a:rPr>
              <a:t>: Select </a:t>
            </a:r>
            <a:r>
              <a:rPr lang="en-IN" sz="2000" b="1" kern="100" dirty="0">
                <a:effectLst/>
                <a:latin typeface="+mn-lt"/>
                <a:ea typeface="Calibri" panose="020F0502020204030204" pitchFamily="34" charset="0"/>
                <a:cs typeface="Times New Roman" panose="02020603050405020304" pitchFamily="18" charset="0"/>
              </a:rPr>
              <a:t>PutObject</a:t>
            </a:r>
            <a:r>
              <a:rPr lang="en-IN" sz="2000" kern="100" dirty="0">
                <a:effectLst/>
                <a:latin typeface="+mn-lt"/>
                <a:ea typeface="Calibri" panose="020F0502020204030204" pitchFamily="34" charset="0"/>
                <a:cs typeface="Times New Roman" panose="02020603050405020304" pitchFamily="18" charset="0"/>
              </a:rPr>
              <a:t> and </a:t>
            </a:r>
            <a:r>
              <a:rPr lang="en-IN" sz="2000" b="1" kern="100" dirty="0">
                <a:effectLst/>
                <a:latin typeface="+mn-lt"/>
                <a:ea typeface="Calibri" panose="020F0502020204030204" pitchFamily="34" charset="0"/>
                <a:cs typeface="Times New Roman" panose="02020603050405020304" pitchFamily="18" charset="0"/>
              </a:rPr>
              <a:t>DeleteObject</a:t>
            </a:r>
            <a:r>
              <a:rPr lang="en-IN" sz="2000" kern="100" dirty="0">
                <a:effectLst/>
                <a:latin typeface="+mn-lt"/>
                <a:ea typeface="Calibri" panose="020F0502020204030204" pitchFamily="34" charset="0"/>
                <a:cs typeface="Times New Roman" panose="02020603050405020304" pitchFamily="18" charset="0"/>
              </a:rPr>
              <a:t>.</a:t>
            </a:r>
            <a:br>
              <a:rPr lang="en-IN" sz="2000" kern="100" dirty="0">
                <a:effectLst/>
                <a:latin typeface="+mn-lt"/>
                <a:ea typeface="Calibri" panose="020F0502020204030204" pitchFamily="34" charset="0"/>
                <a:cs typeface="Times New Roman" panose="02020603050405020304" pitchFamily="18" charset="0"/>
              </a:rPr>
            </a:br>
            <a:r>
              <a:rPr lang="en-IN" sz="2000" b="1" kern="100" dirty="0">
                <a:effectLst/>
                <a:latin typeface="+mn-lt"/>
                <a:ea typeface="Calibri" panose="020F0502020204030204" pitchFamily="34" charset="0"/>
                <a:cs typeface="Times New Roman" panose="02020603050405020304" pitchFamily="18" charset="0"/>
              </a:rPr>
              <a:t>Amazon Resource Name (ARN)</a:t>
            </a:r>
            <a:r>
              <a:rPr lang="en-IN" sz="2000" kern="100" dirty="0">
                <a:effectLst/>
                <a:latin typeface="+mn-lt"/>
                <a:ea typeface="Calibri" panose="020F0502020204030204" pitchFamily="34" charset="0"/>
                <a:cs typeface="Times New Roman" panose="02020603050405020304" pitchFamily="18" charset="0"/>
              </a:rPr>
              <a:t>: Enter the </a:t>
            </a:r>
            <a:r>
              <a:rPr lang="en-IN" sz="2000" b="1" kern="100" dirty="0">
                <a:effectLst/>
                <a:latin typeface="+mn-lt"/>
                <a:ea typeface="Calibri" panose="020F0502020204030204" pitchFamily="34" charset="0"/>
                <a:cs typeface="Times New Roman" panose="02020603050405020304" pitchFamily="18" charset="0"/>
              </a:rPr>
              <a:t>Bucket ARN</a:t>
            </a:r>
            <a:r>
              <a:rPr lang="en-IN" sz="2000" kern="100" dirty="0">
                <a:effectLst/>
                <a:latin typeface="+mn-lt"/>
                <a:ea typeface="Calibri" panose="020F0502020204030204" pitchFamily="34" charset="0"/>
                <a:cs typeface="Times New Roman" panose="02020603050405020304" pitchFamily="18" charset="0"/>
              </a:rPr>
              <a:t> from the previous screen and append /* to it.</a:t>
            </a:r>
            <a:br>
              <a:rPr lang="en-IN" sz="2000" kern="100" dirty="0">
                <a:effectLst/>
                <a:latin typeface="+mn-lt"/>
                <a:ea typeface="Calibri" panose="020F0502020204030204" pitchFamily="34" charset="0"/>
                <a:cs typeface="Times New Roman" panose="02020603050405020304" pitchFamily="18" charset="0"/>
              </a:rPr>
            </a:br>
            <a:r>
              <a:rPr lang="en-IN" sz="2000" kern="100" dirty="0">
                <a:effectLst/>
                <a:latin typeface="+mn-lt"/>
                <a:ea typeface="Calibri" panose="020F0502020204030204" pitchFamily="34" charset="0"/>
                <a:cs typeface="Times New Roman" panose="02020603050405020304" pitchFamily="18" charset="0"/>
              </a:rPr>
              <a:t>Click </a:t>
            </a:r>
            <a:r>
              <a:rPr lang="en-IN" sz="2000" b="1" kern="100" dirty="0">
                <a:effectLst/>
                <a:latin typeface="+mn-lt"/>
                <a:ea typeface="Calibri" panose="020F0502020204030204" pitchFamily="34" charset="0"/>
                <a:cs typeface="Times New Roman" panose="02020603050405020304" pitchFamily="18" charset="0"/>
              </a:rPr>
              <a:t>Add Statement</a:t>
            </a:r>
            <a:r>
              <a:rPr lang="en-IN" sz="2000" kern="100" dirty="0">
                <a:effectLst/>
                <a:latin typeface="+mn-lt"/>
                <a:ea typeface="Calibri" panose="020F0502020204030204" pitchFamily="34" charset="0"/>
                <a:cs typeface="Times New Roman" panose="02020603050405020304" pitchFamily="18" charset="0"/>
              </a:rPr>
              <a:t> to add this rule.</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6" name="Content Placeholder 5">
            <a:extLst>
              <a:ext uri="{FF2B5EF4-FFF2-40B4-BE49-F238E27FC236}">
                <a16:creationId xmlns:a16="http://schemas.microsoft.com/office/drawing/2014/main" id="{F02F1D28-2DB1-98BE-14A4-442FBC0BB844}"/>
              </a:ext>
            </a:extLst>
          </p:cNvPr>
          <p:cNvPicPr>
            <a:picLocks noGrp="1" noChangeAspect="1"/>
          </p:cNvPicPr>
          <p:nvPr>
            <p:ph sz="quarter" idx="12"/>
          </p:nvPr>
        </p:nvPicPr>
        <p:blipFill>
          <a:blip r:embed="rId2"/>
          <a:stretch>
            <a:fillRect/>
          </a:stretch>
        </p:blipFill>
        <p:spPr>
          <a:xfrm>
            <a:off x="5228104" y="144379"/>
            <a:ext cx="6465801" cy="2993427"/>
          </a:xfrm>
          <a:prstGeom prst="rect">
            <a:avLst/>
          </a:prstGeom>
        </p:spPr>
      </p:pic>
      <p:sp>
        <p:nvSpPr>
          <p:cNvPr id="5" name="Slide Number Placeholder 4">
            <a:extLst>
              <a:ext uri="{FF2B5EF4-FFF2-40B4-BE49-F238E27FC236}">
                <a16:creationId xmlns:a16="http://schemas.microsoft.com/office/drawing/2014/main" id="{3D234845-4301-5EDF-0888-D788623F9DDB}"/>
              </a:ext>
            </a:extLst>
          </p:cNvPr>
          <p:cNvSpPr>
            <a:spLocks noGrp="1"/>
          </p:cNvSpPr>
          <p:nvPr>
            <p:ph type="sldNum" sz="quarter" idx="11"/>
          </p:nvPr>
        </p:nvSpPr>
        <p:spPr/>
        <p:txBody>
          <a:bodyPr/>
          <a:lstStyle/>
          <a:p>
            <a:fld id="{294A09A9-5501-47C1-A89A-A340965A2BE2}" type="slidenum">
              <a:rPr lang="en-US" smtClean="0"/>
              <a:pPr/>
              <a:t>34</a:t>
            </a:fld>
            <a:endParaRPr lang="en-US" dirty="0"/>
          </a:p>
        </p:txBody>
      </p:sp>
      <p:pic>
        <p:nvPicPr>
          <p:cNvPr id="7" name="Picture 6">
            <a:extLst>
              <a:ext uri="{FF2B5EF4-FFF2-40B4-BE49-F238E27FC236}">
                <a16:creationId xmlns:a16="http://schemas.microsoft.com/office/drawing/2014/main" id="{8C2A5C26-E377-DBD1-E255-F6E0898766E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182" r="2189" b="20688"/>
          <a:stretch/>
        </p:blipFill>
        <p:spPr bwMode="auto">
          <a:xfrm>
            <a:off x="5228103" y="2981695"/>
            <a:ext cx="6465801" cy="209931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C84BAB7D-D278-50C7-75D1-40285C9D26A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8868" r="3058" b="22256"/>
          <a:stretch/>
        </p:blipFill>
        <p:spPr bwMode="auto">
          <a:xfrm>
            <a:off x="5234920" y="5286057"/>
            <a:ext cx="6185936" cy="1252855"/>
          </a:xfrm>
          <a:prstGeom prst="rect">
            <a:avLst/>
          </a:prstGeom>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4D6EC666-7BA8-B77D-B3B4-D83AB2663D1C}"/>
              </a:ext>
            </a:extLst>
          </p:cNvPr>
          <p:cNvSpPr txBox="1"/>
          <p:nvPr/>
        </p:nvSpPr>
        <p:spPr>
          <a:xfrm>
            <a:off x="274961" y="6260862"/>
            <a:ext cx="6096000" cy="369332"/>
          </a:xfrm>
          <a:prstGeom prst="rect">
            <a:avLst/>
          </a:prstGeom>
          <a:noFill/>
        </p:spPr>
        <p:txBody>
          <a:bodyPr wrap="square">
            <a:spAutoFit/>
          </a:bodyPr>
          <a:lstStyle/>
          <a:p>
            <a:r>
              <a:rPr lang="en-IN" sz="1800" kern="100" dirty="0">
                <a:solidFill>
                  <a:schemeClr val="bg1"/>
                </a:solidFill>
                <a:effectLst/>
                <a:ea typeface="Calibri" panose="020F0502020204030204" pitchFamily="34" charset="0"/>
                <a:cs typeface="Times New Roman" panose="02020603050405020304" pitchFamily="18" charset="0"/>
              </a:rPr>
              <a:t>Click </a:t>
            </a:r>
            <a:r>
              <a:rPr lang="en-IN" sz="1800" b="1" kern="100" dirty="0">
                <a:solidFill>
                  <a:schemeClr val="bg1"/>
                </a:solidFill>
                <a:effectLst/>
                <a:ea typeface="Calibri" panose="020F0502020204030204" pitchFamily="34" charset="0"/>
                <a:cs typeface="Times New Roman" panose="02020603050405020304" pitchFamily="18" charset="0"/>
              </a:rPr>
              <a:t>Generate Policy</a:t>
            </a:r>
            <a:r>
              <a:rPr lang="en-IN" sz="1800" kern="100" dirty="0">
                <a:solidFill>
                  <a:schemeClr val="bg1"/>
                </a:solidFill>
                <a:effectLst/>
                <a:ea typeface="Calibri" panose="020F0502020204030204" pitchFamily="34" charset="0"/>
                <a:cs typeface="Times New Roman" panose="02020603050405020304" pitchFamily="18" charset="0"/>
              </a:rPr>
              <a:t> to create the policy</a:t>
            </a:r>
            <a:endParaRPr lang="en-IN" dirty="0">
              <a:solidFill>
                <a:schemeClr val="bg1"/>
              </a:solidFill>
            </a:endParaRPr>
          </a:p>
        </p:txBody>
      </p:sp>
    </p:spTree>
    <p:extLst>
      <p:ext uri="{BB962C8B-B14F-4D97-AF65-F5344CB8AC3E}">
        <p14:creationId xmlns:p14="http://schemas.microsoft.com/office/powerpoint/2010/main" val="721079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D3DE6-C98D-4318-8CEF-C64059DA8816}"/>
              </a:ext>
            </a:extLst>
          </p:cNvPr>
          <p:cNvSpPr>
            <a:spLocks noGrp="1"/>
          </p:cNvSpPr>
          <p:nvPr>
            <p:ph type="title"/>
          </p:nvPr>
        </p:nvSpPr>
        <p:spPr>
          <a:xfrm>
            <a:off x="242877" y="527974"/>
            <a:ext cx="4441417" cy="5828375"/>
          </a:xfrm>
        </p:spPr>
        <p:txBody>
          <a:bodyPr>
            <a:normAutofit/>
          </a:bodyPr>
          <a:lstStyle/>
          <a:p>
            <a:pPr>
              <a:lnSpc>
                <a:spcPct val="150000"/>
              </a:lnSpc>
              <a:spcAft>
                <a:spcPts val="800"/>
              </a:spcAft>
              <a:tabLst>
                <a:tab pos="457200" algn="l"/>
              </a:tabLst>
            </a:pPr>
            <a:r>
              <a:rPr lang="en-IN" sz="1800" kern="100" dirty="0">
                <a:effectLst/>
                <a:latin typeface="+mn-lt"/>
                <a:ea typeface="Calibri" panose="020F0502020204030204" pitchFamily="34" charset="0"/>
                <a:cs typeface="Times New Roman" panose="02020603050405020304" pitchFamily="18" charset="0"/>
              </a:rPr>
              <a:t>The </a:t>
            </a:r>
            <a:r>
              <a:rPr lang="en-IN" sz="1800" b="1" kern="100" dirty="0">
                <a:effectLst/>
                <a:latin typeface="+mn-lt"/>
                <a:ea typeface="Calibri" panose="020F0502020204030204" pitchFamily="34" charset="0"/>
                <a:cs typeface="Times New Roman" panose="02020603050405020304" pitchFamily="18" charset="0"/>
              </a:rPr>
              <a:t>Policy Generator</a:t>
            </a:r>
            <a:r>
              <a:rPr lang="en-IN" sz="1800" kern="100" dirty="0">
                <a:effectLst/>
                <a:latin typeface="+mn-lt"/>
                <a:ea typeface="Calibri" panose="020F0502020204030204" pitchFamily="34" charset="0"/>
                <a:cs typeface="Times New Roman" panose="02020603050405020304" pitchFamily="18" charset="0"/>
              </a:rPr>
              <a:t> returns a JSON document that represents the S3 Bucket Policy. This JSON policy can be directly copied and applied to your S3 bucket. The </a:t>
            </a:r>
            <a:r>
              <a:rPr lang="en-IN" sz="1800" b="1" kern="100" dirty="0">
                <a:effectLst/>
                <a:latin typeface="+mn-lt"/>
                <a:ea typeface="Calibri" panose="020F0502020204030204" pitchFamily="34" charset="0"/>
                <a:cs typeface="Times New Roman" panose="02020603050405020304" pitchFamily="18" charset="0"/>
              </a:rPr>
              <a:t>Policy Generator</a:t>
            </a:r>
            <a:r>
              <a:rPr lang="en-IN" sz="1800" kern="100" dirty="0">
                <a:effectLst/>
                <a:latin typeface="+mn-lt"/>
                <a:ea typeface="Calibri" panose="020F0502020204030204" pitchFamily="34" charset="0"/>
                <a:cs typeface="Times New Roman" panose="02020603050405020304" pitchFamily="18" charset="0"/>
              </a:rPr>
              <a:t> simplifies the process of creating policies, making it easier to define access controls for your bucket.</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 </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Now, copy the generated </a:t>
            </a:r>
            <a:r>
              <a:rPr lang="en-IN" sz="1800" b="1" kern="100" dirty="0">
                <a:effectLst/>
                <a:latin typeface="+mn-lt"/>
                <a:ea typeface="Calibri" panose="020F0502020204030204" pitchFamily="34" charset="0"/>
                <a:cs typeface="Times New Roman" panose="02020603050405020304" pitchFamily="18" charset="0"/>
              </a:rPr>
              <a:t>JSON document </a:t>
            </a:r>
            <a:r>
              <a:rPr lang="en-IN" sz="1800" kern="100" dirty="0">
                <a:effectLst/>
                <a:latin typeface="+mn-lt"/>
                <a:ea typeface="Calibri" panose="020F0502020204030204" pitchFamily="34" charset="0"/>
                <a:cs typeface="Times New Roman" panose="02020603050405020304" pitchFamily="18" charset="0"/>
              </a:rPr>
              <a:t>and paste it into the </a:t>
            </a:r>
            <a:r>
              <a:rPr lang="en-IN" sz="1800" b="1" kern="100" dirty="0">
                <a:effectLst/>
                <a:latin typeface="+mn-lt"/>
                <a:ea typeface="Calibri" panose="020F0502020204030204" pitchFamily="34" charset="0"/>
                <a:cs typeface="Times New Roman" panose="02020603050405020304" pitchFamily="18" charset="0"/>
              </a:rPr>
              <a:t>Bucket Policy</a:t>
            </a:r>
            <a:r>
              <a:rPr lang="en-IN" sz="1800" kern="100" dirty="0">
                <a:effectLst/>
                <a:latin typeface="+mn-lt"/>
                <a:ea typeface="Calibri" panose="020F0502020204030204" pitchFamily="34" charset="0"/>
                <a:cs typeface="Times New Roman" panose="02020603050405020304" pitchFamily="18" charset="0"/>
              </a:rPr>
              <a:t> section of your S3 bucket. After pasting the policy, click </a:t>
            </a:r>
            <a:r>
              <a:rPr lang="en-IN" sz="1800" b="1" kern="100" dirty="0">
                <a:effectLst/>
                <a:latin typeface="+mn-lt"/>
                <a:ea typeface="Calibri" panose="020F0502020204030204" pitchFamily="34" charset="0"/>
                <a:cs typeface="Times New Roman" panose="02020603050405020304" pitchFamily="18" charset="0"/>
              </a:rPr>
              <a:t>Save changes</a:t>
            </a:r>
            <a:r>
              <a:rPr lang="en-IN" sz="1800" kern="100" dirty="0">
                <a:effectLst/>
                <a:latin typeface="+mn-lt"/>
                <a:ea typeface="Calibri" panose="020F0502020204030204" pitchFamily="34" charset="0"/>
                <a:cs typeface="Times New Roman" panose="02020603050405020304" pitchFamily="18" charset="0"/>
              </a:rPr>
              <a:t>.</a:t>
            </a:r>
            <a:br>
              <a:rPr lang="en-IN" sz="1800" kern="100" dirty="0">
                <a:effectLst/>
                <a:latin typeface="+mn-lt"/>
                <a:ea typeface="Calibri" panose="020F0502020204030204" pitchFamily="34" charset="0"/>
                <a:cs typeface="Times New Roman" panose="02020603050405020304" pitchFamily="18" charset="0"/>
              </a:rPr>
            </a:br>
            <a:endParaRPr lang="en-IN" sz="1800" dirty="0">
              <a:latin typeface="+mn-lt"/>
            </a:endParaRPr>
          </a:p>
        </p:txBody>
      </p:sp>
      <p:pic>
        <p:nvPicPr>
          <p:cNvPr id="6" name="Content Placeholder 5">
            <a:extLst>
              <a:ext uri="{FF2B5EF4-FFF2-40B4-BE49-F238E27FC236}">
                <a16:creationId xmlns:a16="http://schemas.microsoft.com/office/drawing/2014/main" id="{1B50BC87-EB21-B6F9-DBAD-FBFB5750147D}"/>
              </a:ext>
            </a:extLst>
          </p:cNvPr>
          <p:cNvPicPr>
            <a:picLocks noGrp="1" noChangeAspect="1"/>
          </p:cNvPicPr>
          <p:nvPr>
            <p:ph sz="quarter" idx="12"/>
          </p:nvPr>
        </p:nvPicPr>
        <p:blipFill>
          <a:blip r:embed="rId2"/>
          <a:stretch>
            <a:fillRect/>
          </a:stretch>
        </p:blipFill>
        <p:spPr>
          <a:xfrm>
            <a:off x="5533716" y="527975"/>
            <a:ext cx="6001561" cy="2728571"/>
          </a:xfrm>
          <a:prstGeom prst="rect">
            <a:avLst/>
          </a:prstGeom>
        </p:spPr>
      </p:pic>
      <p:sp>
        <p:nvSpPr>
          <p:cNvPr id="5" name="Slide Number Placeholder 4">
            <a:extLst>
              <a:ext uri="{FF2B5EF4-FFF2-40B4-BE49-F238E27FC236}">
                <a16:creationId xmlns:a16="http://schemas.microsoft.com/office/drawing/2014/main" id="{1C1CC499-3E87-DEB6-5ED9-1DC5339BDB76}"/>
              </a:ext>
            </a:extLst>
          </p:cNvPr>
          <p:cNvSpPr>
            <a:spLocks noGrp="1"/>
          </p:cNvSpPr>
          <p:nvPr>
            <p:ph type="sldNum" sz="quarter" idx="11"/>
          </p:nvPr>
        </p:nvSpPr>
        <p:spPr/>
        <p:txBody>
          <a:bodyPr/>
          <a:lstStyle/>
          <a:p>
            <a:fld id="{294A09A9-5501-47C1-A89A-A340965A2BE2}" type="slidenum">
              <a:rPr lang="en-US" smtClean="0"/>
              <a:pPr/>
              <a:t>35</a:t>
            </a:fld>
            <a:endParaRPr lang="en-US" dirty="0"/>
          </a:p>
        </p:txBody>
      </p:sp>
      <p:pic>
        <p:nvPicPr>
          <p:cNvPr id="7" name="Picture 6">
            <a:extLst>
              <a:ext uri="{FF2B5EF4-FFF2-40B4-BE49-F238E27FC236}">
                <a16:creationId xmlns:a16="http://schemas.microsoft.com/office/drawing/2014/main" id="{B79787EE-39A3-C3F8-374A-4BB3B66BA9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1765"/>
          <a:stretch/>
        </p:blipFill>
        <p:spPr bwMode="auto">
          <a:xfrm>
            <a:off x="5533716" y="3541475"/>
            <a:ext cx="6001560" cy="273240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63551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14FD-4E6C-85A3-33F5-9515C588B537}"/>
              </a:ext>
            </a:extLst>
          </p:cNvPr>
          <p:cNvSpPr>
            <a:spLocks noGrp="1"/>
          </p:cNvSpPr>
          <p:nvPr>
            <p:ph type="title"/>
          </p:nvPr>
        </p:nvSpPr>
        <p:spPr>
          <a:xfrm>
            <a:off x="220624" y="839015"/>
            <a:ext cx="3869596" cy="4014216"/>
          </a:xfrm>
        </p:spPr>
        <p:txBody>
          <a:bodyPr/>
          <a:lstStyle/>
          <a:p>
            <a:pPr>
              <a:lnSpc>
                <a:spcPct val="150000"/>
              </a:lnSpc>
              <a:spcAft>
                <a:spcPts val="800"/>
              </a:spcAft>
            </a:pPr>
            <a:r>
              <a:rPr lang="en-IN" sz="1800" kern="100" dirty="0">
                <a:effectLst/>
                <a:latin typeface="+mn-lt"/>
                <a:ea typeface="Calibri" panose="020F0502020204030204" pitchFamily="34" charset="0"/>
                <a:cs typeface="Times New Roman" panose="02020603050405020304" pitchFamily="18" charset="0"/>
              </a:rPr>
              <a:t>Shows </a:t>
            </a:r>
            <a:r>
              <a:rPr lang="en-IN" sz="1800" b="1" kern="100" dirty="0">
                <a:effectLst/>
                <a:latin typeface="+mn-lt"/>
                <a:ea typeface="Calibri" panose="020F0502020204030204" pitchFamily="34" charset="0"/>
                <a:cs typeface="Times New Roman" panose="02020603050405020304" pitchFamily="18" charset="0"/>
              </a:rPr>
              <a:t>Successfully edited bucket policy.</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Test the Policy:</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Test the bucket policy by attempting actions that the policy denies.</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Now, navigate back to the bucket</a:t>
            </a:r>
            <a:r>
              <a:rPr lang="en-IN" sz="1800" b="1" kern="100" dirty="0">
                <a:effectLst/>
                <a:latin typeface="+mn-lt"/>
                <a:ea typeface="Calibri" panose="020F0502020204030204" pitchFamily="34" charset="0"/>
                <a:cs typeface="Times New Roman" panose="02020603050405020304" pitchFamily="18" charset="0"/>
              </a:rPr>
              <a:t>(deekshu-demo)</a:t>
            </a:r>
            <a:r>
              <a:rPr lang="en-IN" sz="1800" kern="100" dirty="0">
                <a:effectLst/>
                <a:latin typeface="+mn-lt"/>
                <a:ea typeface="Calibri" panose="020F0502020204030204" pitchFamily="34" charset="0"/>
                <a:cs typeface="Times New Roman" panose="02020603050405020304" pitchFamily="18" charset="0"/>
              </a:rPr>
              <a:t>, select </a:t>
            </a:r>
            <a:r>
              <a:rPr lang="en-IN" sz="1800" b="1" kern="100" dirty="0">
                <a:effectLst/>
                <a:latin typeface="+mn-lt"/>
                <a:ea typeface="Calibri" panose="020F0502020204030204" pitchFamily="34" charset="0"/>
                <a:cs typeface="Times New Roman" panose="02020603050405020304" pitchFamily="18" charset="0"/>
              </a:rPr>
              <a:t>AWS Notes.txt</a:t>
            </a:r>
            <a:r>
              <a:rPr lang="en-IN" sz="1800" kern="100" dirty="0">
                <a:effectLst/>
                <a:latin typeface="+mn-lt"/>
                <a:ea typeface="Calibri" panose="020F0502020204030204" pitchFamily="34" charset="0"/>
                <a:cs typeface="Times New Roman" panose="02020603050405020304" pitchFamily="18" charset="0"/>
              </a:rPr>
              <a:t>, and try to </a:t>
            </a:r>
            <a:r>
              <a:rPr lang="en-IN" sz="1800" b="1" kern="100" dirty="0">
                <a:effectLst/>
                <a:latin typeface="+mn-lt"/>
                <a:ea typeface="Calibri" panose="020F0502020204030204" pitchFamily="34" charset="0"/>
                <a:cs typeface="Times New Roman" panose="02020603050405020304" pitchFamily="18" charset="0"/>
              </a:rPr>
              <a:t>Upload </a:t>
            </a:r>
            <a:r>
              <a:rPr lang="en-IN" sz="1800" kern="100" dirty="0">
                <a:effectLst/>
                <a:latin typeface="+mn-lt"/>
                <a:ea typeface="Calibri" panose="020F0502020204030204" pitchFamily="34" charset="0"/>
                <a:cs typeface="Times New Roman" panose="02020603050405020304" pitchFamily="18" charset="0"/>
              </a:rPr>
              <a:t>file and </a:t>
            </a:r>
            <a:r>
              <a:rPr lang="en-IN" sz="1800" b="1" kern="100" dirty="0">
                <a:effectLst/>
                <a:latin typeface="+mn-lt"/>
                <a:ea typeface="Calibri" panose="020F0502020204030204" pitchFamily="34" charset="0"/>
                <a:cs typeface="Times New Roman" panose="02020603050405020304" pitchFamily="18" charset="0"/>
              </a:rPr>
              <a:t>Delete</a:t>
            </a:r>
            <a:r>
              <a:rPr lang="en-IN" sz="1800" kern="100" dirty="0">
                <a:effectLst/>
                <a:latin typeface="+mn-lt"/>
                <a:ea typeface="Calibri" panose="020F0502020204030204" pitchFamily="34" charset="0"/>
                <a:cs typeface="Times New Roman" panose="02020603050405020304" pitchFamily="18" charset="0"/>
              </a:rPr>
              <a:t> file.</a:t>
            </a:r>
            <a:endParaRPr lang="en-IN" dirty="0">
              <a:latin typeface="+mn-lt"/>
            </a:endParaRPr>
          </a:p>
        </p:txBody>
      </p:sp>
      <p:pic>
        <p:nvPicPr>
          <p:cNvPr id="6" name="Content Placeholder 5">
            <a:extLst>
              <a:ext uri="{FF2B5EF4-FFF2-40B4-BE49-F238E27FC236}">
                <a16:creationId xmlns:a16="http://schemas.microsoft.com/office/drawing/2014/main" id="{FE7C769C-778D-A834-E915-744549E75BA9}"/>
              </a:ext>
            </a:extLst>
          </p:cNvPr>
          <p:cNvPicPr>
            <a:picLocks noGrp="1" noChangeAspect="1"/>
          </p:cNvPicPr>
          <p:nvPr>
            <p:ph sz="quarter" idx="12"/>
          </p:nvPr>
        </p:nvPicPr>
        <p:blipFill>
          <a:blip r:embed="rId2"/>
          <a:stretch>
            <a:fillRect/>
          </a:stretch>
        </p:blipFill>
        <p:spPr>
          <a:xfrm>
            <a:off x="5210471" y="848226"/>
            <a:ext cx="6210385" cy="1592923"/>
          </a:xfrm>
          <a:prstGeom prst="rect">
            <a:avLst/>
          </a:prstGeom>
        </p:spPr>
      </p:pic>
      <p:sp>
        <p:nvSpPr>
          <p:cNvPr id="4" name="Footer Placeholder 3">
            <a:extLst>
              <a:ext uri="{FF2B5EF4-FFF2-40B4-BE49-F238E27FC236}">
                <a16:creationId xmlns:a16="http://schemas.microsoft.com/office/drawing/2014/main" id="{6C0FD10B-6D90-7C84-E583-FC0778FD6297}"/>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F9E6F52D-44F3-09C8-4C88-3D086AAB7DF0}"/>
              </a:ext>
            </a:extLst>
          </p:cNvPr>
          <p:cNvSpPr>
            <a:spLocks noGrp="1"/>
          </p:cNvSpPr>
          <p:nvPr>
            <p:ph type="sldNum" sz="quarter" idx="11"/>
          </p:nvPr>
        </p:nvSpPr>
        <p:spPr/>
        <p:txBody>
          <a:bodyPr/>
          <a:lstStyle/>
          <a:p>
            <a:fld id="{294A09A9-5501-47C1-A89A-A340965A2BE2}" type="slidenum">
              <a:rPr lang="en-US" smtClean="0"/>
              <a:pPr/>
              <a:t>36</a:t>
            </a:fld>
            <a:endParaRPr lang="en-US" dirty="0"/>
          </a:p>
        </p:txBody>
      </p:sp>
      <p:pic>
        <p:nvPicPr>
          <p:cNvPr id="7" name="Picture 6">
            <a:extLst>
              <a:ext uri="{FF2B5EF4-FFF2-40B4-BE49-F238E27FC236}">
                <a16:creationId xmlns:a16="http://schemas.microsoft.com/office/drawing/2014/main" id="{04B4A702-8D60-321F-1734-A8EE99369957}"/>
              </a:ext>
            </a:extLst>
          </p:cNvPr>
          <p:cNvPicPr>
            <a:picLocks noChangeAspect="1"/>
          </p:cNvPicPr>
          <p:nvPr/>
        </p:nvPicPr>
        <p:blipFill>
          <a:blip r:embed="rId3" cstate="print">
            <a:extLst>
              <a:ext uri="{28A0092B-C50C-407E-A947-70E740481C1C}">
                <a14:useLocalDpi xmlns:a14="http://schemas.microsoft.com/office/drawing/2010/main" val="0"/>
              </a:ext>
            </a:extLst>
          </a:blip>
          <a:srcRect t="5701"/>
          <a:stretch/>
        </p:blipFill>
        <p:spPr>
          <a:xfrm>
            <a:off x="5207257" y="3205316"/>
            <a:ext cx="6213599" cy="2349985"/>
          </a:xfrm>
          <a:prstGeom prst="rect">
            <a:avLst/>
          </a:prstGeom>
        </p:spPr>
      </p:pic>
    </p:spTree>
    <p:extLst>
      <p:ext uri="{BB962C8B-B14F-4D97-AF65-F5344CB8AC3E}">
        <p14:creationId xmlns:p14="http://schemas.microsoft.com/office/powerpoint/2010/main" val="3851766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2919A52-7B63-399C-6F7F-CD4787A463ED}"/>
              </a:ext>
            </a:extLst>
          </p:cNvPr>
          <p:cNvSpPr>
            <a:spLocks noGrp="1"/>
          </p:cNvSpPr>
          <p:nvPr>
            <p:ph sz="quarter" idx="12"/>
          </p:nvPr>
        </p:nvSpPr>
        <p:spPr>
          <a:xfrm>
            <a:off x="365118" y="456879"/>
            <a:ext cx="10270877" cy="970868"/>
          </a:xfrm>
        </p:spPr>
        <p:txBody>
          <a:bodyPr/>
          <a:lstStyle/>
          <a:p>
            <a:pPr algn="l"/>
            <a:r>
              <a:rPr lang="en-IN" sz="1800" kern="100" dirty="0">
                <a:effectLst/>
                <a:ea typeface="Calibri" panose="020F0502020204030204" pitchFamily="34" charset="0"/>
                <a:cs typeface="Times New Roman" panose="02020603050405020304" pitchFamily="18" charset="0"/>
              </a:rPr>
              <a:t>Try uploading a file to the bucket to verify if the policy allows or denies this action. </a:t>
            </a:r>
          </a:p>
          <a:p>
            <a:endParaRPr lang="en-IN" dirty="0"/>
          </a:p>
        </p:txBody>
      </p:sp>
      <p:sp>
        <p:nvSpPr>
          <p:cNvPr id="4" name="Footer Placeholder 3">
            <a:extLst>
              <a:ext uri="{FF2B5EF4-FFF2-40B4-BE49-F238E27FC236}">
                <a16:creationId xmlns:a16="http://schemas.microsoft.com/office/drawing/2014/main" id="{775599B1-A062-967F-DA43-F14579E0F785}"/>
              </a:ext>
            </a:extLst>
          </p:cNvPr>
          <p:cNvSpPr>
            <a:spLocks noGrp="1"/>
          </p:cNvSpPr>
          <p:nvPr>
            <p:ph type="ftr" sz="quarter" idx="10"/>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C52FD69-A1FA-B482-2675-444B58B714CD}"/>
              </a:ext>
            </a:extLst>
          </p:cNvPr>
          <p:cNvSpPr>
            <a:spLocks noGrp="1"/>
          </p:cNvSpPr>
          <p:nvPr>
            <p:ph type="sldNum" sz="quarter" idx="11"/>
          </p:nvPr>
        </p:nvSpPr>
        <p:spPr/>
        <p:txBody>
          <a:bodyPr/>
          <a:lstStyle/>
          <a:p>
            <a:fld id="{294A09A9-5501-47C1-A89A-A340965A2BE2}" type="slidenum">
              <a:rPr lang="en-US" smtClean="0"/>
              <a:pPr/>
              <a:t>37</a:t>
            </a:fld>
            <a:endParaRPr lang="en-US" dirty="0"/>
          </a:p>
        </p:txBody>
      </p:sp>
      <p:pic>
        <p:nvPicPr>
          <p:cNvPr id="9" name="Picture 8">
            <a:extLst>
              <a:ext uri="{FF2B5EF4-FFF2-40B4-BE49-F238E27FC236}">
                <a16:creationId xmlns:a16="http://schemas.microsoft.com/office/drawing/2014/main" id="{B5A7C515-7262-3CF2-565A-5C387C28FC8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2454" r="2116" b="9297"/>
          <a:stretch/>
        </p:blipFill>
        <p:spPr bwMode="auto">
          <a:xfrm>
            <a:off x="365118" y="1049664"/>
            <a:ext cx="5610225" cy="2200275"/>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65E8375F-55C6-195C-1285-43E75BAF8958}"/>
              </a:ext>
            </a:extLst>
          </p:cNvPr>
          <p:cNvSpPr txBox="1"/>
          <p:nvPr/>
        </p:nvSpPr>
        <p:spPr>
          <a:xfrm>
            <a:off x="365117" y="3429000"/>
            <a:ext cx="10752061" cy="375552"/>
          </a:xfrm>
          <a:prstGeom prst="rect">
            <a:avLst/>
          </a:prstGeom>
          <a:noFill/>
        </p:spPr>
        <p:txBody>
          <a:bodyPr wrap="square">
            <a:spAutoFit/>
          </a:bodyPr>
          <a:lstStyle/>
          <a:p>
            <a:pPr>
              <a:lnSpc>
                <a:spcPct val="107000"/>
              </a:lnSpc>
              <a:spcAft>
                <a:spcPts val="800"/>
              </a:spcAft>
            </a:pPr>
            <a:r>
              <a:rPr lang="en-IN" sz="1800" kern="100" dirty="0">
                <a:effectLst/>
                <a:ea typeface="Calibri" panose="020F0502020204030204" pitchFamily="34" charset="0"/>
                <a:cs typeface="Times New Roman" panose="02020603050405020304" pitchFamily="18" charset="0"/>
              </a:rPr>
              <a:t>Attempt to delete the file to check if the delete action is permitted or restricted by the bucket policy.</a:t>
            </a:r>
            <a:endParaRPr lang="en-IN" sz="1400" kern="100" dirty="0">
              <a:effectLst/>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5ADE2FA6-F483-024A-CA63-6D136AA2D81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931" r="1617" b="9297"/>
          <a:stretch/>
        </p:blipFill>
        <p:spPr bwMode="auto">
          <a:xfrm>
            <a:off x="457200" y="3979545"/>
            <a:ext cx="5638800" cy="21526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784891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79292-A396-827C-5E28-B67B35D0D21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1DE5A630-89D4-846E-D4EA-BC27FDD3C5B1}"/>
              </a:ext>
            </a:extLst>
          </p:cNvPr>
          <p:cNvSpPr>
            <a:spLocks noGrp="1"/>
          </p:cNvSpPr>
          <p:nvPr>
            <p:ph type="ctrTitle"/>
          </p:nvPr>
        </p:nvSpPr>
        <p:spPr/>
        <p:txBody>
          <a:bodyPr/>
          <a:lstStyle/>
          <a:p>
            <a:pPr>
              <a:lnSpc>
                <a:spcPct val="107000"/>
              </a:lnSpc>
              <a:spcAft>
                <a:spcPts val="800"/>
              </a:spcAft>
            </a:pPr>
            <a:r>
              <a:rPr lang="en-IN" sz="3200" b="1" kern="100" dirty="0">
                <a:effectLst/>
                <a:ea typeface="Calibri" panose="020F0502020204030204" pitchFamily="34" charset="0"/>
                <a:cs typeface="Times New Roman" panose="02020603050405020304" pitchFamily="18" charset="0"/>
              </a:rPr>
              <a:t>S3 </a:t>
            </a:r>
            <a:r>
              <a:rPr lang="en-IN" sz="3200" b="1" kern="100" dirty="0">
                <a:effectLst/>
                <a:latin typeface="Calibri" panose="020F0502020204030204" pitchFamily="34" charset="0"/>
                <a:ea typeface="Calibri" panose="020F0502020204030204" pitchFamily="34" charset="0"/>
                <a:cs typeface="Times New Roman" panose="02020603050405020304" pitchFamily="18" charset="0"/>
              </a:rPr>
              <a:t>Cross Region Replication</a:t>
            </a:r>
            <a:endParaRPr lang="en-IN" sz="3200" kern="100" dirty="0">
              <a:effectLst/>
              <a:ea typeface="Calibri" panose="020F0502020204030204" pitchFamily="34" charset="0"/>
              <a:cs typeface="Times New Roman" panose="02020603050405020304" pitchFamily="18" charset="0"/>
            </a:endParaRPr>
          </a:p>
        </p:txBody>
      </p:sp>
      <p:sp>
        <p:nvSpPr>
          <p:cNvPr id="11" name="Plaque 10">
            <a:extLst>
              <a:ext uri="{FF2B5EF4-FFF2-40B4-BE49-F238E27FC236}">
                <a16:creationId xmlns:a16="http://schemas.microsoft.com/office/drawing/2014/main" id="{6FE86FE3-2666-EA7E-F27E-3CCA6534897A}"/>
              </a:ext>
              <a:ext uri="{C183D7F6-B498-43B3-948B-1728B52AA6E4}">
                <adec:decorative xmlns:adec="http://schemas.microsoft.com/office/drawing/2017/decorative" val="1"/>
              </a:ext>
            </a:extLst>
          </p:cNvPr>
          <p:cNvSpPr/>
          <p:nvPr/>
        </p:nvSpPr>
        <p:spPr>
          <a:xfrm>
            <a:off x="1332854" y="1782305"/>
            <a:ext cx="9546956" cy="3270142"/>
          </a:xfrm>
          <a:prstGeom prst="plaque">
            <a:avLst>
              <a:gd name="adj" fmla="val 7602"/>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4763E960-D95E-AEE1-C1AD-74EA0D53725A}"/>
              </a:ext>
              <a:ext uri="{C183D7F6-B498-43B3-948B-1728B52AA6E4}">
                <adec:decorative xmlns:adec="http://schemas.microsoft.com/office/drawing/2017/decorative" val="1"/>
              </a:ext>
            </a:extLst>
          </p:cNvPr>
          <p:cNvPicPr>
            <a:picLocks noChangeAspect="1"/>
          </p:cNvPicPr>
          <p:nvPr/>
        </p:nvPicPr>
        <p:blipFill>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tretch>
            <a:fillRect/>
          </a:stretch>
        </p:blipFill>
        <p:spPr>
          <a:xfrm>
            <a:off x="5608561" y="4925255"/>
            <a:ext cx="972078" cy="285381"/>
          </a:xfrm>
          <a:prstGeom prst="rect">
            <a:avLst/>
          </a:prstGeom>
        </p:spPr>
      </p:pic>
      <p:pic>
        <p:nvPicPr>
          <p:cNvPr id="2" name="Picture 1">
            <a:extLst>
              <a:ext uri="{FF2B5EF4-FFF2-40B4-BE49-F238E27FC236}">
                <a16:creationId xmlns:a16="http://schemas.microsoft.com/office/drawing/2014/main" id="{6AEA8F5D-57F1-6F05-87D4-A187821759EF}"/>
              </a:ext>
            </a:extLst>
          </p:cNvPr>
          <p:cNvPicPr>
            <a:picLocks noChangeAspect="1"/>
          </p:cNvPicPr>
          <p:nvPr/>
        </p:nvPicPr>
        <p:blipFill>
          <a:blip r:embed="rId4">
            <a:alphaModFix amt="85000"/>
          </a:blip>
          <a:stretch>
            <a:fillRect/>
          </a:stretch>
        </p:blipFill>
        <p:spPr>
          <a:xfrm>
            <a:off x="490213" y="379439"/>
            <a:ext cx="11208773" cy="6075874"/>
          </a:xfrm>
          <a:prstGeom prst="rect">
            <a:avLst/>
          </a:prstGeom>
        </p:spPr>
      </p:pic>
      <p:sp>
        <p:nvSpPr>
          <p:cNvPr id="9" name="TextBox 8">
            <a:extLst>
              <a:ext uri="{FF2B5EF4-FFF2-40B4-BE49-F238E27FC236}">
                <a16:creationId xmlns:a16="http://schemas.microsoft.com/office/drawing/2014/main" id="{A8B5B79D-511D-8E74-E4A8-2A7A67375548}"/>
              </a:ext>
            </a:extLst>
          </p:cNvPr>
          <p:cNvSpPr txBox="1"/>
          <p:nvPr/>
        </p:nvSpPr>
        <p:spPr>
          <a:xfrm>
            <a:off x="3805084" y="2937614"/>
            <a:ext cx="4306530" cy="584775"/>
          </a:xfrm>
          <a:prstGeom prst="rect">
            <a:avLst/>
          </a:prstGeom>
          <a:noFill/>
        </p:spPr>
        <p:txBody>
          <a:bodyPr wrap="square">
            <a:spAutoFit/>
          </a:bodyPr>
          <a:lstStyle/>
          <a:p>
            <a:r>
              <a:rPr lang="en-IN" sz="3200" dirty="0">
                <a:latin typeface="+mj-lt"/>
              </a:rPr>
              <a:t>Cross Region Replication</a:t>
            </a:r>
          </a:p>
        </p:txBody>
      </p:sp>
    </p:spTree>
    <p:extLst>
      <p:ext uri="{BB962C8B-B14F-4D97-AF65-F5344CB8AC3E}">
        <p14:creationId xmlns:p14="http://schemas.microsoft.com/office/powerpoint/2010/main" val="1856191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6CE4B3D-EC95-C530-9DAC-198663B695D9}"/>
              </a:ext>
            </a:extLst>
          </p:cNvPr>
          <p:cNvSpPr>
            <a:spLocks noGrp="1"/>
          </p:cNvSpPr>
          <p:nvPr>
            <p:ph type="title"/>
          </p:nvPr>
        </p:nvSpPr>
        <p:spPr>
          <a:xfrm>
            <a:off x="932688" y="1071716"/>
            <a:ext cx="5672454" cy="757084"/>
          </a:xfrm>
        </p:spPr>
        <p:txBody>
          <a:bodyPr>
            <a:normAutofit/>
          </a:bodyPr>
          <a:lstStyle/>
          <a:p>
            <a:r>
              <a:rPr lang="en-IN" sz="3200" b="1" kern="100" dirty="0">
                <a:effectLst/>
                <a:ea typeface="Calibri" panose="020F0502020204030204" pitchFamily="34" charset="0"/>
                <a:cs typeface="Times New Roman" panose="02020603050405020304" pitchFamily="18" charset="0"/>
              </a:rPr>
              <a:t>S3 – Cross Region Replication</a:t>
            </a:r>
            <a:endParaRPr lang="en-IN" sz="3200" dirty="0"/>
          </a:p>
        </p:txBody>
      </p:sp>
      <p:sp>
        <p:nvSpPr>
          <p:cNvPr id="10" name="TextBox 9">
            <a:extLst>
              <a:ext uri="{FF2B5EF4-FFF2-40B4-BE49-F238E27FC236}">
                <a16:creationId xmlns:a16="http://schemas.microsoft.com/office/drawing/2014/main" id="{4D5AAD8D-2194-BDF3-99CF-28FB957F7F2C}"/>
              </a:ext>
            </a:extLst>
          </p:cNvPr>
          <p:cNvSpPr txBox="1"/>
          <p:nvPr/>
        </p:nvSpPr>
        <p:spPr>
          <a:xfrm>
            <a:off x="932687" y="2168738"/>
            <a:ext cx="11098891" cy="2860463"/>
          </a:xfrm>
          <a:prstGeom prst="rect">
            <a:avLst/>
          </a:prstGeom>
          <a:noFill/>
        </p:spPr>
        <p:txBody>
          <a:bodyPr wrap="square">
            <a:spAutoFit/>
          </a:bodyPr>
          <a:lstStyle/>
          <a:p>
            <a:pPr>
              <a:lnSpc>
                <a:spcPct val="107000"/>
              </a:lnSpc>
              <a:spcAft>
                <a:spcPts val="800"/>
              </a:spcAft>
            </a:pPr>
            <a:r>
              <a:rPr lang="en-IN" kern="100" dirty="0">
                <a:effectLst/>
                <a:ea typeface="Calibri" panose="020F0502020204030204" pitchFamily="34" charset="0"/>
                <a:cs typeface="Times New Roman" panose="02020603050405020304" pitchFamily="18" charset="0"/>
              </a:rPr>
              <a:t>With cross-region replication, every object uploaded to an S3 bucket is automatically replicated to a destination bucket in a different AWS region that you choose. For example, you can use cross-region replication to provide lower-latency data access in different geographic regions.</a:t>
            </a:r>
          </a:p>
          <a:p>
            <a:pPr>
              <a:lnSpc>
                <a:spcPct val="107000"/>
              </a:lnSpc>
              <a:spcAft>
                <a:spcPts val="800"/>
              </a:spcAft>
            </a:pPr>
            <a:r>
              <a:rPr lang="en-IN" kern="100" dirty="0">
                <a:effectLst/>
                <a:ea typeface="Calibri" panose="020F0502020204030204" pitchFamily="34" charset="0"/>
                <a:cs typeface="Times New Roman" panose="02020603050405020304" pitchFamily="18" charset="0"/>
              </a:rPr>
              <a:t>Two S3 Buckets:</a:t>
            </a:r>
          </a:p>
          <a:p>
            <a:pPr marL="342900" lvl="0" indent="-342900">
              <a:lnSpc>
                <a:spcPct val="107000"/>
              </a:lnSpc>
              <a:buFont typeface="Symbol" panose="05050102010706020507" pitchFamily="18" charset="2"/>
              <a:buChar char=""/>
              <a:tabLst>
                <a:tab pos="457200" algn="l"/>
              </a:tabLst>
            </a:pPr>
            <a:r>
              <a:rPr lang="en-IN" kern="100" dirty="0">
                <a:effectLst/>
                <a:ea typeface="Calibri" panose="020F0502020204030204" pitchFamily="34" charset="0"/>
                <a:cs typeface="Times New Roman" panose="02020603050405020304" pitchFamily="18" charset="0"/>
              </a:rPr>
              <a:t>A source bucket (where the files are uploaded).</a:t>
            </a:r>
          </a:p>
          <a:p>
            <a:pPr marL="342900" lvl="0" indent="-342900">
              <a:lnSpc>
                <a:spcPct val="107000"/>
              </a:lnSpc>
              <a:spcAft>
                <a:spcPts val="800"/>
              </a:spcAft>
              <a:buFont typeface="Symbol" panose="05050102010706020507" pitchFamily="18" charset="2"/>
              <a:buChar char=""/>
              <a:tabLst>
                <a:tab pos="457200" algn="l"/>
              </a:tabLst>
            </a:pPr>
            <a:r>
              <a:rPr lang="en-IN" kern="100" dirty="0">
                <a:effectLst/>
                <a:ea typeface="Calibri" panose="020F0502020204030204" pitchFamily="34" charset="0"/>
                <a:cs typeface="Times New Roman" panose="02020603050405020304" pitchFamily="18" charset="0"/>
              </a:rPr>
              <a:t>A destination bucket (where files will be replicated). </a:t>
            </a:r>
          </a:p>
          <a:p>
            <a:pPr>
              <a:lnSpc>
                <a:spcPct val="107000"/>
              </a:lnSpc>
              <a:spcAft>
                <a:spcPts val="800"/>
              </a:spcAft>
              <a:tabLst>
                <a:tab pos="457200" algn="l"/>
              </a:tabLst>
            </a:pPr>
            <a:r>
              <a:rPr lang="en-IN" b="1" kern="100" dirty="0">
                <a:effectLst/>
                <a:ea typeface="Calibri" panose="020F0502020204030204" pitchFamily="34" charset="0"/>
                <a:cs typeface="Times New Roman" panose="02020603050405020304" pitchFamily="18" charset="0"/>
              </a:rPr>
              <a:t>Create Source Bucket:</a:t>
            </a:r>
          </a:p>
          <a:p>
            <a:pPr>
              <a:lnSpc>
                <a:spcPct val="107000"/>
              </a:lnSpc>
              <a:spcAft>
                <a:spcPts val="800"/>
              </a:spcAft>
            </a:pPr>
            <a:r>
              <a:rPr lang="en-US" kern="100" dirty="0">
                <a:effectLst/>
                <a:ea typeface="Calibri" panose="020F0502020204030204" pitchFamily="34" charset="0"/>
                <a:cs typeface="Times New Roman" panose="02020603050405020304" pitchFamily="18" charset="0"/>
              </a:rPr>
              <a:t>Go to AWS console and click on </a:t>
            </a:r>
            <a:r>
              <a:rPr lang="en-US" b="1" kern="100" dirty="0">
                <a:effectLst/>
                <a:ea typeface="Calibri" panose="020F0502020204030204" pitchFamily="34" charset="0"/>
                <a:cs typeface="Times New Roman" panose="02020603050405020304" pitchFamily="18" charset="0"/>
              </a:rPr>
              <a:t>create bucket</a:t>
            </a:r>
            <a:r>
              <a:rPr lang="en-US" kern="100" dirty="0">
                <a:effectLst/>
                <a:ea typeface="Calibri" panose="020F0502020204030204" pitchFamily="34" charset="0"/>
                <a:cs typeface="Times New Roman" panose="02020603050405020304" pitchFamily="18" charset="0"/>
              </a:rPr>
              <a:t> in </a:t>
            </a:r>
            <a:r>
              <a:rPr lang="en-US" b="1" kern="100" dirty="0">
                <a:effectLst/>
                <a:ea typeface="Calibri" panose="020F0502020204030204" pitchFamily="34" charset="0"/>
                <a:cs typeface="Times New Roman" panose="02020603050405020304" pitchFamily="18" charset="0"/>
              </a:rPr>
              <a:t>Mumbai Region(ap-south-1).</a:t>
            </a:r>
            <a:endParaRPr lang="en-IN" kern="100" dirty="0">
              <a:effectLst/>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9342DED2-C52F-8848-B977-FFE1255432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43" t="14182" r="7674" b="39334"/>
          <a:stretch/>
        </p:blipFill>
        <p:spPr bwMode="auto">
          <a:xfrm>
            <a:off x="932687" y="5127523"/>
            <a:ext cx="5672455" cy="1614170"/>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A19E2D79-8E14-78FD-1102-FE75C8ACE661}"/>
              </a:ext>
            </a:extLst>
          </p:cNvPr>
          <p:cNvSpPr txBox="1"/>
          <p:nvPr/>
        </p:nvSpPr>
        <p:spPr>
          <a:xfrm>
            <a:off x="6605142" y="6287417"/>
            <a:ext cx="6160168" cy="369332"/>
          </a:xfrm>
          <a:prstGeom prst="rect">
            <a:avLst/>
          </a:prstGeom>
          <a:noFill/>
        </p:spPr>
        <p:txBody>
          <a:bodyPr wrap="square">
            <a:spAutoFit/>
          </a:bodyPr>
          <a:lstStyle/>
          <a:p>
            <a:r>
              <a:rPr lang="en-IN" sz="1800" kern="100" dirty="0">
                <a:effectLst/>
                <a:ea typeface="Calibri" panose="020F0502020204030204" pitchFamily="34" charset="0"/>
                <a:cs typeface="Times New Roman" panose="02020603050405020304" pitchFamily="18" charset="0"/>
              </a:rPr>
              <a:t>Click </a:t>
            </a:r>
            <a:r>
              <a:rPr lang="en-IN" sz="1800" b="1" kern="100" dirty="0">
                <a:effectLst/>
                <a:ea typeface="Calibri" panose="020F0502020204030204" pitchFamily="34" charset="0"/>
                <a:cs typeface="Times New Roman" panose="02020603050405020304" pitchFamily="18" charset="0"/>
              </a:rPr>
              <a:t>Create bucket</a:t>
            </a:r>
            <a:endParaRPr lang="en-IN" dirty="0"/>
          </a:p>
        </p:txBody>
      </p:sp>
    </p:spTree>
    <p:extLst>
      <p:ext uri="{BB962C8B-B14F-4D97-AF65-F5344CB8AC3E}">
        <p14:creationId xmlns:p14="http://schemas.microsoft.com/office/powerpoint/2010/main" val="1528458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2446868-83F0-CEEF-5E60-6D55C93B523F}"/>
              </a:ext>
            </a:extLst>
          </p:cNvPr>
          <p:cNvSpPr>
            <a:spLocks noGrp="1"/>
          </p:cNvSpPr>
          <p:nvPr>
            <p:ph type="subTitle" idx="1"/>
          </p:nvPr>
        </p:nvSpPr>
        <p:spPr>
          <a:xfrm>
            <a:off x="431531" y="947945"/>
            <a:ext cx="11118785" cy="923330"/>
          </a:xfrm>
          <a:noFill/>
        </p:spPr>
        <p:txBody>
          <a:bodyPr/>
          <a:lstStyle/>
          <a:p>
            <a:pPr algn="l">
              <a:lnSpc>
                <a:spcPct val="107000"/>
              </a:lnSpc>
              <a:spcAft>
                <a:spcPts val="800"/>
              </a:spcAft>
            </a:pPr>
            <a:r>
              <a:rPr lang="en-IN" sz="1800" kern="100" dirty="0">
                <a:effectLst/>
                <a:ea typeface="Calibri" panose="020F0502020204030204" pitchFamily="34" charset="0"/>
                <a:cs typeface="Times New Roman" panose="02020603050405020304" pitchFamily="18" charset="0"/>
              </a:rPr>
              <a:t>Amazon Simple Storage Service (Amazon S3) is a scalable, highly durable, and secure object storage service offered by AWS. It's designed for developers and businesses to store and retrieve any amount of data from anywhere on the web.</a:t>
            </a:r>
          </a:p>
        </p:txBody>
      </p:sp>
      <p:pic>
        <p:nvPicPr>
          <p:cNvPr id="8" name="Picture 7">
            <a:extLst>
              <a:ext uri="{FF2B5EF4-FFF2-40B4-BE49-F238E27FC236}">
                <a16:creationId xmlns:a16="http://schemas.microsoft.com/office/drawing/2014/main" id="{790B2712-3329-97D5-4DBC-888B1E9CD74F}"/>
              </a:ext>
            </a:extLst>
          </p:cNvPr>
          <p:cNvPicPr>
            <a:picLocks noChangeAspect="1"/>
          </p:cNvPicPr>
          <p:nvPr/>
        </p:nvPicPr>
        <p:blipFill>
          <a:blip r:embed="rId3"/>
          <a:srcRect l="7680" t="4975" r="32812" b="2985"/>
          <a:stretch/>
        </p:blipFill>
        <p:spPr>
          <a:xfrm>
            <a:off x="431531" y="2919632"/>
            <a:ext cx="5289755" cy="3637935"/>
          </a:xfrm>
          <a:prstGeom prst="rect">
            <a:avLst/>
          </a:prstGeom>
        </p:spPr>
      </p:pic>
      <p:sp>
        <p:nvSpPr>
          <p:cNvPr id="11" name="TextBox 10">
            <a:extLst>
              <a:ext uri="{FF2B5EF4-FFF2-40B4-BE49-F238E27FC236}">
                <a16:creationId xmlns:a16="http://schemas.microsoft.com/office/drawing/2014/main" id="{160FC863-C8AD-71F2-D6A5-7A5E738BBFBE}"/>
              </a:ext>
            </a:extLst>
          </p:cNvPr>
          <p:cNvSpPr txBox="1"/>
          <p:nvPr/>
        </p:nvSpPr>
        <p:spPr>
          <a:xfrm>
            <a:off x="431531" y="1871244"/>
            <a:ext cx="6096000" cy="923330"/>
          </a:xfrm>
          <a:prstGeom prst="rect">
            <a:avLst/>
          </a:prstGeom>
          <a:noFill/>
        </p:spPr>
        <p:txBody>
          <a:bodyPr wrap="square">
            <a:spAutoFit/>
          </a:bodyPr>
          <a:lstStyle/>
          <a:p>
            <a:r>
              <a:rPr lang="en-US" b="1" dirty="0"/>
              <a:t>Step 1: Creating an S3 Bucket with versioning</a:t>
            </a:r>
          </a:p>
          <a:p>
            <a:endParaRPr lang="en-US" dirty="0"/>
          </a:p>
          <a:p>
            <a:r>
              <a:rPr lang="en-US" dirty="0"/>
              <a:t>Open AWS Management console</a:t>
            </a:r>
          </a:p>
        </p:txBody>
      </p:sp>
      <p:sp>
        <p:nvSpPr>
          <p:cNvPr id="13" name="TextBox 12">
            <a:extLst>
              <a:ext uri="{FF2B5EF4-FFF2-40B4-BE49-F238E27FC236}">
                <a16:creationId xmlns:a16="http://schemas.microsoft.com/office/drawing/2014/main" id="{CEE07CC5-387C-2992-AEC9-BABDC034C89F}"/>
              </a:ext>
            </a:extLst>
          </p:cNvPr>
          <p:cNvSpPr txBox="1"/>
          <p:nvPr/>
        </p:nvSpPr>
        <p:spPr>
          <a:xfrm>
            <a:off x="431531" y="476740"/>
            <a:ext cx="6096000" cy="369332"/>
          </a:xfrm>
          <a:prstGeom prst="rect">
            <a:avLst/>
          </a:prstGeom>
          <a:noFill/>
        </p:spPr>
        <p:txBody>
          <a:bodyPr wrap="square">
            <a:spAutoFit/>
          </a:bodyPr>
          <a:lstStyle/>
          <a:p>
            <a:r>
              <a:rPr lang="en-IN" dirty="0">
                <a:latin typeface="+mj-lt"/>
              </a:rPr>
              <a:t>Introduction to S3:</a:t>
            </a:r>
          </a:p>
        </p:txBody>
      </p:sp>
      <p:pic>
        <p:nvPicPr>
          <p:cNvPr id="2" name="Picture 1">
            <a:extLst>
              <a:ext uri="{FF2B5EF4-FFF2-40B4-BE49-F238E27FC236}">
                <a16:creationId xmlns:a16="http://schemas.microsoft.com/office/drawing/2014/main" id="{AC079ABF-BE09-C1F0-A057-88A829938AF9}"/>
              </a:ext>
            </a:extLst>
          </p:cNvPr>
          <p:cNvPicPr>
            <a:picLocks noChangeAspect="1"/>
          </p:cNvPicPr>
          <p:nvPr/>
        </p:nvPicPr>
        <p:blipFill>
          <a:blip r:embed="rId4"/>
          <a:stretch>
            <a:fillRect/>
          </a:stretch>
        </p:blipFill>
        <p:spPr>
          <a:xfrm>
            <a:off x="6092590" y="1862691"/>
            <a:ext cx="5312746" cy="3471654"/>
          </a:xfrm>
          <a:prstGeom prst="rect">
            <a:avLst/>
          </a:prstGeom>
        </p:spPr>
      </p:pic>
    </p:spTree>
    <p:extLst>
      <p:ext uri="{BB962C8B-B14F-4D97-AF65-F5344CB8AC3E}">
        <p14:creationId xmlns:p14="http://schemas.microsoft.com/office/powerpoint/2010/main" val="35418739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5F6924-1CBC-9822-D6F9-5268AF0C263B}"/>
              </a:ext>
            </a:extLst>
          </p:cNvPr>
          <p:cNvSpPr>
            <a:spLocks noGrp="1"/>
          </p:cNvSpPr>
          <p:nvPr>
            <p:ph type="title"/>
          </p:nvPr>
        </p:nvSpPr>
        <p:spPr>
          <a:xfrm>
            <a:off x="7443537" y="482585"/>
            <a:ext cx="4539916" cy="2020824"/>
          </a:xfrm>
        </p:spPr>
        <p:txBody>
          <a:bodyPr/>
          <a:lstStyle/>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Provide a unique name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bucket-crr-01</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choose a region(</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Mumbai Region(ap-south-1).</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5" name="Footer Placeholder 4">
            <a:extLst>
              <a:ext uri="{FF2B5EF4-FFF2-40B4-BE49-F238E27FC236}">
                <a16:creationId xmlns:a16="http://schemas.microsoft.com/office/drawing/2014/main" id="{D904AE14-19F2-7C1A-3B72-BCE96B920FDC}"/>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17189EC-D416-6D8B-1871-44EC7FFB8CF9}"/>
              </a:ext>
            </a:extLst>
          </p:cNvPr>
          <p:cNvSpPr>
            <a:spLocks noGrp="1"/>
          </p:cNvSpPr>
          <p:nvPr>
            <p:ph type="sldNum" sz="quarter" idx="11"/>
          </p:nvPr>
        </p:nvSpPr>
        <p:spPr/>
        <p:txBody>
          <a:bodyPr/>
          <a:lstStyle/>
          <a:p>
            <a:fld id="{294A09A9-5501-47C1-A89A-A340965A2BE2}" type="slidenum">
              <a:rPr lang="en-US" smtClean="0"/>
              <a:pPr/>
              <a:t>40</a:t>
            </a:fld>
            <a:endParaRPr lang="en-US" dirty="0"/>
          </a:p>
        </p:txBody>
      </p:sp>
      <p:pic>
        <p:nvPicPr>
          <p:cNvPr id="10" name="Content Placeholder 9">
            <a:extLst>
              <a:ext uri="{FF2B5EF4-FFF2-40B4-BE49-F238E27FC236}">
                <a16:creationId xmlns:a16="http://schemas.microsoft.com/office/drawing/2014/main" id="{37C27B44-5F80-278B-FED1-6CDA5DBEEAC5}"/>
              </a:ext>
            </a:extLst>
          </p:cNvPr>
          <p:cNvPicPr>
            <a:picLocks noGrp="1" noChangeAspect="1"/>
          </p:cNvPicPr>
          <p:nvPr>
            <p:ph sz="quarter" idx="13"/>
          </p:nvPr>
        </p:nvPicPr>
        <p:blipFill rotWithShape="1">
          <a:blip r:embed="rId2" cstate="print">
            <a:extLst>
              <a:ext uri="{28A0092B-C50C-407E-A947-70E740481C1C}">
                <a14:useLocalDpi xmlns:a14="http://schemas.microsoft.com/office/drawing/2010/main" val="0"/>
              </a:ext>
            </a:extLst>
          </a:blip>
          <a:srcRect l="-591" t="28103" r="1913" b="9915"/>
          <a:stretch/>
        </p:blipFill>
        <p:spPr bwMode="auto">
          <a:xfrm>
            <a:off x="385011" y="482585"/>
            <a:ext cx="6670592" cy="2340826"/>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E03CF248-9800-4F64-30E5-CC5752CAF452}"/>
              </a:ext>
            </a:extLst>
          </p:cNvPr>
          <p:cNvSpPr txBox="1"/>
          <p:nvPr/>
        </p:nvSpPr>
        <p:spPr>
          <a:xfrm>
            <a:off x="7055603" y="3239877"/>
            <a:ext cx="4742616" cy="378245"/>
          </a:xfrm>
          <a:prstGeom prst="rect">
            <a:avLst/>
          </a:prstGeom>
          <a:noFill/>
        </p:spPr>
        <p:txBody>
          <a:bodyPr wrap="square">
            <a:spAutoFit/>
          </a:bodyPr>
          <a:lstStyle/>
          <a:p>
            <a:pPr marL="457200">
              <a:lnSpc>
                <a:spcPct val="107000"/>
              </a:lnSpc>
              <a:spcAft>
                <a:spcPts val="800"/>
              </a:spcAft>
            </a:pPr>
            <a:r>
              <a:rPr lang="en-IN" sz="1800" kern="100" dirty="0">
                <a:solidFill>
                  <a:schemeClr val="bg1"/>
                </a:solidFill>
                <a:effectLst/>
                <a:ea typeface="Calibri" panose="020F0502020204030204" pitchFamily="34" charset="0"/>
                <a:cs typeface="Times New Roman" panose="02020603050405020304" pitchFamily="18" charset="0"/>
              </a:rPr>
              <a:t>Enable </a:t>
            </a:r>
            <a:r>
              <a:rPr lang="en-IN" sz="1800" b="1" kern="100" dirty="0">
                <a:solidFill>
                  <a:schemeClr val="bg1"/>
                </a:solidFill>
                <a:effectLst/>
                <a:ea typeface="Calibri" panose="020F0502020204030204" pitchFamily="34" charset="0"/>
                <a:cs typeface="Times New Roman" panose="02020603050405020304" pitchFamily="18" charset="0"/>
              </a:rPr>
              <a:t>Versioning</a:t>
            </a:r>
            <a:r>
              <a:rPr lang="en-IN" sz="1800" kern="100" dirty="0">
                <a:solidFill>
                  <a:schemeClr val="bg1"/>
                </a:solidFill>
                <a:effectLst/>
                <a:ea typeface="Calibri" panose="020F0502020204030204" pitchFamily="34" charset="0"/>
                <a:cs typeface="Times New Roman" panose="02020603050405020304" pitchFamily="18" charset="0"/>
              </a:rPr>
              <a:t> during creation </a:t>
            </a:r>
            <a:endParaRPr lang="en-IN" sz="1400" kern="100" dirty="0">
              <a:solidFill>
                <a:schemeClr val="bg1"/>
              </a:solidFill>
              <a:effectLst/>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A5C7B524-4E99-2764-2A91-E93356E484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66443" r="1131" b="9123"/>
          <a:stretch/>
        </p:blipFill>
        <p:spPr bwMode="auto">
          <a:xfrm>
            <a:off x="431800" y="3035617"/>
            <a:ext cx="6623804" cy="920055"/>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D72130DA-AB68-F3D4-E324-4FF9D5E66D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3111" b="10434"/>
          <a:stretch/>
        </p:blipFill>
        <p:spPr bwMode="auto">
          <a:xfrm>
            <a:off x="431800" y="4126927"/>
            <a:ext cx="6623803" cy="2475852"/>
          </a:xfrm>
          <a:prstGeom prst="rect">
            <a:avLst/>
          </a:prstGeom>
          <a:ln>
            <a:noFill/>
          </a:ln>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CB50C9CC-2C33-59C3-F822-A5F6F40ED275}"/>
              </a:ext>
            </a:extLst>
          </p:cNvPr>
          <p:cNvSpPr txBox="1"/>
          <p:nvPr/>
        </p:nvSpPr>
        <p:spPr>
          <a:xfrm>
            <a:off x="7443537" y="4989301"/>
            <a:ext cx="6096000" cy="375552"/>
          </a:xfrm>
          <a:prstGeom prst="rect">
            <a:avLst/>
          </a:prstGeom>
          <a:noFill/>
        </p:spPr>
        <p:txBody>
          <a:bodyPr wrap="square">
            <a:spAutoFit/>
          </a:bodyPr>
          <a:lstStyle/>
          <a:p>
            <a:pPr>
              <a:lnSpc>
                <a:spcPct val="107000"/>
              </a:lnSpc>
              <a:spcAft>
                <a:spcPts val="800"/>
              </a:spcAft>
            </a:pPr>
            <a:r>
              <a:rPr lang="en-IN" sz="1800" kern="100" dirty="0">
                <a:solidFill>
                  <a:schemeClr val="bg1"/>
                </a:solidFill>
                <a:effectLst/>
                <a:ea typeface="Calibri" panose="020F0502020204030204" pitchFamily="34" charset="0"/>
                <a:cs typeface="Times New Roman" panose="02020603050405020304" pitchFamily="18" charset="0"/>
              </a:rPr>
              <a:t>Click on </a:t>
            </a:r>
            <a:r>
              <a:rPr lang="en-IN" sz="1800" b="1" kern="100" dirty="0">
                <a:solidFill>
                  <a:schemeClr val="bg1"/>
                </a:solidFill>
                <a:effectLst/>
                <a:ea typeface="Calibri" panose="020F0502020204030204" pitchFamily="34" charset="0"/>
                <a:cs typeface="Times New Roman" panose="02020603050405020304" pitchFamily="18" charset="0"/>
              </a:rPr>
              <a:t>create bucket</a:t>
            </a:r>
            <a:r>
              <a:rPr lang="en-IN" sz="1800" kern="100" dirty="0">
                <a:solidFill>
                  <a:schemeClr val="bg1"/>
                </a:solidFill>
                <a:effectLst/>
                <a:ea typeface="Calibri" panose="020F0502020204030204" pitchFamily="34" charset="0"/>
                <a:cs typeface="Times New Roman" panose="02020603050405020304" pitchFamily="18" charset="0"/>
              </a:rPr>
              <a:t> button</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endParaRPr lang="en-IN"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18296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8614C-4576-FB6E-739B-0AAF1289E804}"/>
              </a:ext>
            </a:extLst>
          </p:cNvPr>
          <p:cNvSpPr>
            <a:spLocks noGrp="1"/>
          </p:cNvSpPr>
          <p:nvPr>
            <p:ph type="title"/>
          </p:nvPr>
        </p:nvSpPr>
        <p:spPr>
          <a:xfrm>
            <a:off x="7491984" y="-527201"/>
            <a:ext cx="4700016" cy="4014216"/>
          </a:xfrm>
        </p:spPr>
        <p:txBody>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Create Destination Bucket:</a:t>
            </a:r>
            <a:br>
              <a:rPr lang="en-IN" sz="1800" b="1"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Repeat the steps to create a second bucket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bucket-crr-02</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in a different region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N. Virginia region(us-east-1)</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95F0E186-0E39-4B44-A2A5-990DC59F5EAE}"/>
              </a:ext>
            </a:extLst>
          </p:cNvPr>
          <p:cNvSpPr>
            <a:spLocks noGrp="1"/>
          </p:cNvSpPr>
          <p:nvPr>
            <p:ph type="sldNum" sz="quarter" idx="11"/>
          </p:nvPr>
        </p:nvSpPr>
        <p:spPr/>
        <p:txBody>
          <a:bodyPr/>
          <a:lstStyle/>
          <a:p>
            <a:fld id="{294A09A9-5501-47C1-A89A-A340965A2BE2}" type="slidenum">
              <a:rPr lang="en-US" smtClean="0"/>
              <a:pPr/>
              <a:t>41</a:t>
            </a:fld>
            <a:endParaRPr lang="en-US" dirty="0"/>
          </a:p>
        </p:txBody>
      </p:sp>
      <p:pic>
        <p:nvPicPr>
          <p:cNvPr id="7" name="Picture 6">
            <a:extLst>
              <a:ext uri="{FF2B5EF4-FFF2-40B4-BE49-F238E27FC236}">
                <a16:creationId xmlns:a16="http://schemas.microsoft.com/office/drawing/2014/main" id="{3EE86FFF-DDBC-7988-7B53-B3697591620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254" r="1003" b="8070"/>
          <a:stretch/>
        </p:blipFill>
        <p:spPr bwMode="auto">
          <a:xfrm>
            <a:off x="697992" y="361000"/>
            <a:ext cx="5959482" cy="2528694"/>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70756436-B9EB-B9FC-27ED-CBD067FE7EA0}"/>
              </a:ext>
            </a:extLst>
          </p:cNvPr>
          <p:cNvSpPr txBox="1"/>
          <p:nvPr/>
        </p:nvSpPr>
        <p:spPr>
          <a:xfrm>
            <a:off x="7491984" y="3487015"/>
            <a:ext cx="6096000" cy="375552"/>
          </a:xfrm>
          <a:prstGeom prst="rect">
            <a:avLst/>
          </a:prstGeom>
          <a:noFill/>
        </p:spPr>
        <p:txBody>
          <a:bodyPr wrap="square">
            <a:spAutoFit/>
          </a:bodyPr>
          <a:lstStyle/>
          <a:p>
            <a:pPr>
              <a:lnSpc>
                <a:spcPct val="107000"/>
              </a:lnSpc>
              <a:spcAft>
                <a:spcPts val="800"/>
              </a:spcAft>
            </a:pPr>
            <a:r>
              <a:rPr lang="en-IN" sz="18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Enable </a:t>
            </a:r>
            <a:r>
              <a:rPr lang="en-IN" sz="1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Versioning</a:t>
            </a:r>
            <a:endParaRPr lang="en-IN" sz="14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D3ED7028-71CF-6A12-8AF6-EC833F26A9FA}"/>
              </a:ext>
            </a:extLst>
          </p:cNvPr>
          <p:cNvPicPr>
            <a:picLocks noChangeAspect="1"/>
          </p:cNvPicPr>
          <p:nvPr/>
        </p:nvPicPr>
        <p:blipFill>
          <a:blip r:embed="rId3"/>
          <a:stretch>
            <a:fillRect/>
          </a:stretch>
        </p:blipFill>
        <p:spPr>
          <a:xfrm>
            <a:off x="697992" y="3181854"/>
            <a:ext cx="5959482" cy="827527"/>
          </a:xfrm>
          <a:prstGeom prst="rect">
            <a:avLst/>
          </a:prstGeom>
        </p:spPr>
      </p:pic>
      <p:pic>
        <p:nvPicPr>
          <p:cNvPr id="11" name="Picture 10">
            <a:extLst>
              <a:ext uri="{FF2B5EF4-FFF2-40B4-BE49-F238E27FC236}">
                <a16:creationId xmlns:a16="http://schemas.microsoft.com/office/drawing/2014/main" id="{CFA4A437-DDBE-C0A9-8D7A-DCFFD912641F}"/>
              </a:ext>
            </a:extLst>
          </p:cNvPr>
          <p:cNvPicPr>
            <a:picLocks noChangeAspect="1"/>
          </p:cNvPicPr>
          <p:nvPr/>
        </p:nvPicPr>
        <p:blipFill>
          <a:blip r:embed="rId4"/>
          <a:stretch>
            <a:fillRect/>
          </a:stretch>
        </p:blipFill>
        <p:spPr>
          <a:xfrm>
            <a:off x="697992" y="4301541"/>
            <a:ext cx="5959482" cy="2225295"/>
          </a:xfrm>
          <a:prstGeom prst="rect">
            <a:avLst/>
          </a:prstGeom>
        </p:spPr>
      </p:pic>
      <p:sp>
        <p:nvSpPr>
          <p:cNvPr id="13" name="TextBox 12">
            <a:extLst>
              <a:ext uri="{FF2B5EF4-FFF2-40B4-BE49-F238E27FC236}">
                <a16:creationId xmlns:a16="http://schemas.microsoft.com/office/drawing/2014/main" id="{0C5DBE32-75F1-10D5-698D-DC2E2D6A43CC}"/>
              </a:ext>
            </a:extLst>
          </p:cNvPr>
          <p:cNvSpPr txBox="1"/>
          <p:nvPr/>
        </p:nvSpPr>
        <p:spPr>
          <a:xfrm>
            <a:off x="7347606" y="5794824"/>
            <a:ext cx="7098630" cy="369332"/>
          </a:xfrm>
          <a:prstGeom prst="rect">
            <a:avLst/>
          </a:prstGeom>
          <a:noFill/>
        </p:spPr>
        <p:txBody>
          <a:bodyPr wrap="square">
            <a:spAutoFit/>
          </a:bodyPr>
          <a:lstStyle/>
          <a:p>
            <a:r>
              <a:rPr lang="en-US" dirty="0">
                <a:solidFill>
                  <a:schemeClr val="bg1"/>
                </a:solidFill>
              </a:rPr>
              <a:t>Click on </a:t>
            </a:r>
            <a:r>
              <a:rPr lang="en-US" b="1" dirty="0">
                <a:solidFill>
                  <a:schemeClr val="bg1"/>
                </a:solidFill>
              </a:rPr>
              <a:t>create bucket </a:t>
            </a:r>
            <a:r>
              <a:rPr lang="en-US" dirty="0">
                <a:solidFill>
                  <a:schemeClr val="bg1"/>
                </a:solidFill>
              </a:rPr>
              <a:t>button</a:t>
            </a:r>
            <a:r>
              <a:rPr lang="en-US" dirty="0"/>
              <a:t>. </a:t>
            </a:r>
            <a:endParaRPr lang="en-IN" dirty="0"/>
          </a:p>
        </p:txBody>
      </p:sp>
    </p:spTree>
    <p:extLst>
      <p:ext uri="{BB962C8B-B14F-4D97-AF65-F5344CB8AC3E}">
        <p14:creationId xmlns:p14="http://schemas.microsoft.com/office/powerpoint/2010/main" val="20438985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EFC8-02A3-D35B-EB56-6019D6245204}"/>
              </a:ext>
            </a:extLst>
          </p:cNvPr>
          <p:cNvSpPr>
            <a:spLocks noGrp="1"/>
          </p:cNvSpPr>
          <p:nvPr>
            <p:ph type="title"/>
          </p:nvPr>
        </p:nvSpPr>
        <p:spPr>
          <a:xfrm>
            <a:off x="7459579" y="2254630"/>
            <a:ext cx="4732421" cy="3035125"/>
          </a:xfrm>
        </p:spPr>
        <p:txBody>
          <a:bodyPr>
            <a:normAutofit fontScale="90000"/>
          </a:bodyPr>
          <a:lstStyle/>
          <a:p>
            <a:pPr>
              <a:lnSpc>
                <a:spcPct val="107000"/>
              </a:lnSpc>
              <a:spcAft>
                <a:spcPts val="800"/>
              </a:spcAft>
            </a:pPr>
            <a:r>
              <a:rPr lang="en-IN" sz="2000" kern="100" dirty="0">
                <a:latin typeface="+mn-lt"/>
                <a:ea typeface="Calibri" panose="020F0502020204030204" pitchFamily="34" charset="0"/>
                <a:cs typeface="Times New Roman" panose="02020603050405020304" pitchFamily="18" charset="0"/>
              </a:rPr>
              <a:t>H</a:t>
            </a:r>
            <a:r>
              <a:rPr lang="en-IN" sz="2000" kern="100" dirty="0">
                <a:effectLst/>
                <a:latin typeface="+mn-lt"/>
                <a:ea typeface="Calibri" panose="020F0502020204030204" pitchFamily="34" charset="0"/>
                <a:cs typeface="Times New Roman" panose="02020603050405020304" pitchFamily="18" charset="0"/>
              </a:rPr>
              <a:t>ere are the two buckets which we created in two different regions, above are the list of buckets.</a:t>
            </a: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r>
              <a:rPr lang="en-IN" sz="2000" b="1" kern="100" dirty="0">
                <a:effectLst/>
                <a:latin typeface="+mn-lt"/>
                <a:ea typeface="Calibri" panose="020F0502020204030204" pitchFamily="34" charset="0"/>
                <a:cs typeface="Times New Roman" panose="02020603050405020304" pitchFamily="18" charset="0"/>
              </a:rPr>
              <a:t>Configure Replication Rules:</a:t>
            </a:r>
            <a:br>
              <a:rPr lang="en-IN" sz="2000" kern="100" dirty="0">
                <a:effectLst/>
                <a:latin typeface="+mn-lt"/>
                <a:ea typeface="Calibri" panose="020F0502020204030204" pitchFamily="34" charset="0"/>
                <a:cs typeface="Times New Roman" panose="02020603050405020304" pitchFamily="18" charset="0"/>
              </a:rPr>
            </a:br>
            <a:r>
              <a:rPr lang="en-IN" sz="2000" kern="100" dirty="0">
                <a:effectLst/>
                <a:latin typeface="+mn-lt"/>
                <a:ea typeface="Calibri" panose="020F0502020204030204" pitchFamily="34" charset="0"/>
                <a:cs typeface="Times New Roman" panose="02020603050405020304" pitchFamily="18" charset="0"/>
              </a:rPr>
              <a:t>Go to the Source Bucket </a:t>
            </a:r>
            <a:r>
              <a:rPr lang="en-IN" sz="2000" b="1" kern="100" dirty="0">
                <a:effectLst/>
                <a:latin typeface="+mn-lt"/>
                <a:ea typeface="Calibri" panose="020F0502020204030204" pitchFamily="34" charset="0"/>
                <a:cs typeface="Times New Roman" panose="02020603050405020304" pitchFamily="18" charset="0"/>
              </a:rPr>
              <a:t>bucket-crr-01(Mumbai region) </a:t>
            </a:r>
            <a:r>
              <a:rPr lang="en-IN" sz="2000" kern="100" dirty="0">
                <a:effectLst/>
                <a:latin typeface="+mn-lt"/>
                <a:ea typeface="Calibri" panose="020F0502020204030204" pitchFamily="34" charset="0"/>
                <a:cs typeface="Times New Roman" panose="02020603050405020304" pitchFamily="18" charset="0"/>
              </a:rPr>
              <a:t>select the bucket.</a:t>
            </a: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br>
              <a:rPr lang="en-IN" sz="2000" kern="100" dirty="0">
                <a:effectLst/>
                <a:latin typeface="+mn-lt"/>
                <a:ea typeface="Calibri" panose="020F0502020204030204" pitchFamily="34" charset="0"/>
                <a:cs typeface="Times New Roman" panose="02020603050405020304" pitchFamily="18" charset="0"/>
              </a:rPr>
            </a:br>
            <a:r>
              <a:rPr lang="en-IN" sz="2000" kern="100" dirty="0">
                <a:effectLst/>
                <a:latin typeface="+mn-lt"/>
                <a:ea typeface="Calibri" panose="020F0502020204030204" pitchFamily="34" charset="0"/>
                <a:cs typeface="Times New Roman" panose="02020603050405020304" pitchFamily="18" charset="0"/>
              </a:rPr>
              <a:t>Enable Replication: Navigate to </a:t>
            </a:r>
            <a:r>
              <a:rPr lang="en-IN" sz="2000" b="1" kern="100" dirty="0">
                <a:effectLst/>
                <a:latin typeface="+mn-lt"/>
                <a:ea typeface="Calibri" panose="020F0502020204030204" pitchFamily="34" charset="0"/>
                <a:cs typeface="Times New Roman" panose="02020603050405020304" pitchFamily="18" charset="0"/>
              </a:rPr>
              <a:t>Management</a:t>
            </a:r>
            <a:r>
              <a:rPr lang="en-IN" sz="2000" kern="100" dirty="0">
                <a:effectLst/>
                <a:latin typeface="+mn-lt"/>
                <a:ea typeface="Calibri" panose="020F0502020204030204" pitchFamily="34" charset="0"/>
                <a:cs typeface="Times New Roman" panose="02020603050405020304" pitchFamily="18" charset="0"/>
              </a:rPr>
              <a:t> → </a:t>
            </a:r>
            <a:r>
              <a:rPr lang="en-IN" sz="2000" b="1" kern="100" dirty="0">
                <a:effectLst/>
                <a:latin typeface="+mn-lt"/>
                <a:ea typeface="Calibri" panose="020F0502020204030204" pitchFamily="34" charset="0"/>
                <a:cs typeface="Times New Roman" panose="02020603050405020304" pitchFamily="18" charset="0"/>
              </a:rPr>
              <a:t>Replication rules</a:t>
            </a:r>
            <a:r>
              <a:rPr lang="en-IN" sz="2000" kern="100" dirty="0">
                <a:effectLst/>
                <a:latin typeface="+mn-lt"/>
                <a:ea typeface="Calibri" panose="020F0502020204030204" pitchFamily="34" charset="0"/>
                <a:cs typeface="Times New Roman" panose="02020603050405020304" pitchFamily="18" charset="0"/>
              </a:rPr>
              <a:t> → </a:t>
            </a:r>
            <a:r>
              <a:rPr lang="en-IN" sz="2000" b="1" kern="100" dirty="0">
                <a:effectLst/>
                <a:latin typeface="+mn-lt"/>
                <a:ea typeface="Calibri" panose="020F0502020204030204" pitchFamily="34" charset="0"/>
                <a:cs typeface="Times New Roman" panose="02020603050405020304" pitchFamily="18" charset="0"/>
              </a:rPr>
              <a:t>Create replication rule</a:t>
            </a:r>
            <a:r>
              <a:rPr lang="en-IN" sz="2000" kern="100" dirty="0">
                <a:effectLst/>
                <a:latin typeface="+mn-lt"/>
                <a:ea typeface="Calibri" panose="020F0502020204030204" pitchFamily="34" charset="0"/>
                <a:cs typeface="Times New Roman" panose="02020603050405020304" pitchFamily="18" charset="0"/>
              </a:rPr>
              <a:t>.</a:t>
            </a:r>
            <a:br>
              <a:rPr lang="en-IN" sz="20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03210912-C832-0738-6E7F-FC2AE5B21A8F}"/>
              </a:ext>
            </a:extLst>
          </p:cNvPr>
          <p:cNvSpPr>
            <a:spLocks noGrp="1"/>
          </p:cNvSpPr>
          <p:nvPr>
            <p:ph type="sldNum" sz="quarter" idx="11"/>
          </p:nvPr>
        </p:nvSpPr>
        <p:spPr/>
        <p:txBody>
          <a:bodyPr/>
          <a:lstStyle/>
          <a:p>
            <a:fld id="{294A09A9-5501-47C1-A89A-A340965A2BE2}" type="slidenum">
              <a:rPr lang="en-US" smtClean="0"/>
              <a:pPr/>
              <a:t>42</a:t>
            </a:fld>
            <a:endParaRPr lang="en-US" dirty="0"/>
          </a:p>
        </p:txBody>
      </p:sp>
      <p:pic>
        <p:nvPicPr>
          <p:cNvPr id="7" name="Picture 6">
            <a:extLst>
              <a:ext uri="{FF2B5EF4-FFF2-40B4-BE49-F238E27FC236}">
                <a16:creationId xmlns:a16="http://schemas.microsoft.com/office/drawing/2014/main" id="{84EE2B17-AC37-B7E5-BCA6-D884ABA0DA5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150" r="1430" b="33023"/>
          <a:stretch/>
        </p:blipFill>
        <p:spPr bwMode="auto">
          <a:xfrm>
            <a:off x="448945" y="255639"/>
            <a:ext cx="5647055" cy="1605702"/>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81111835-13DF-9415-0BDD-E420A3DDD4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815" b="18845"/>
          <a:stretch/>
        </p:blipFill>
        <p:spPr bwMode="auto">
          <a:xfrm>
            <a:off x="448945" y="2056615"/>
            <a:ext cx="5647055" cy="207391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BA341F27-7F1E-0B05-CC4C-97C2054D1D8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7054" r="696" b="8580"/>
          <a:stretch/>
        </p:blipFill>
        <p:spPr bwMode="auto">
          <a:xfrm>
            <a:off x="448945" y="4465002"/>
            <a:ext cx="5647055" cy="20739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261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3A01502-B694-398C-8E79-7678DE05A70C}"/>
              </a:ext>
            </a:extLst>
          </p:cNvPr>
          <p:cNvSpPr>
            <a:spLocks noGrp="1"/>
          </p:cNvSpPr>
          <p:nvPr>
            <p:ph type="sldNum" sz="quarter" idx="11"/>
          </p:nvPr>
        </p:nvSpPr>
        <p:spPr/>
        <p:txBody>
          <a:bodyPr/>
          <a:lstStyle/>
          <a:p>
            <a:fld id="{294A09A9-5501-47C1-A89A-A340965A2BE2}" type="slidenum">
              <a:rPr lang="en-US" smtClean="0"/>
              <a:pPr/>
              <a:t>43</a:t>
            </a:fld>
            <a:endParaRPr lang="en-US" dirty="0"/>
          </a:p>
        </p:txBody>
      </p:sp>
      <p:sp>
        <p:nvSpPr>
          <p:cNvPr id="8" name="TextBox 7">
            <a:extLst>
              <a:ext uri="{FF2B5EF4-FFF2-40B4-BE49-F238E27FC236}">
                <a16:creationId xmlns:a16="http://schemas.microsoft.com/office/drawing/2014/main" id="{0D9CDF65-738A-E62B-1B94-8061A6FF65E9}"/>
              </a:ext>
            </a:extLst>
          </p:cNvPr>
          <p:cNvSpPr txBox="1"/>
          <p:nvPr/>
        </p:nvSpPr>
        <p:spPr>
          <a:xfrm>
            <a:off x="7509042" y="1046205"/>
            <a:ext cx="6096000" cy="369332"/>
          </a:xfrm>
          <a:prstGeom prst="rect">
            <a:avLst/>
          </a:prstGeom>
          <a:noFill/>
        </p:spPr>
        <p:txBody>
          <a:bodyPr wrap="square">
            <a:spAutoFit/>
          </a:bodyPr>
          <a:lstStyle/>
          <a:p>
            <a:r>
              <a:rPr lang="en-US" dirty="0">
                <a:solidFill>
                  <a:schemeClr val="bg1"/>
                </a:solidFill>
              </a:rPr>
              <a:t>Click on </a:t>
            </a:r>
            <a:r>
              <a:rPr lang="en-US" b="1" dirty="0">
                <a:solidFill>
                  <a:schemeClr val="bg1"/>
                </a:solidFill>
              </a:rPr>
              <a:t>create replication rule</a:t>
            </a:r>
            <a:r>
              <a:rPr lang="en-US" dirty="0">
                <a:solidFill>
                  <a:schemeClr val="bg1"/>
                </a:solidFill>
              </a:rPr>
              <a:t>, create the rule.</a:t>
            </a:r>
            <a:endParaRPr lang="en-IN" dirty="0">
              <a:solidFill>
                <a:schemeClr val="bg1"/>
              </a:solidFill>
            </a:endParaRPr>
          </a:p>
        </p:txBody>
      </p:sp>
      <p:pic>
        <p:nvPicPr>
          <p:cNvPr id="9" name="Picture 8">
            <a:extLst>
              <a:ext uri="{FF2B5EF4-FFF2-40B4-BE49-F238E27FC236}">
                <a16:creationId xmlns:a16="http://schemas.microsoft.com/office/drawing/2014/main" id="{551A08F7-2B2F-FD25-E711-08B1D36D34B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1231" r="1123" b="14901"/>
          <a:stretch/>
        </p:blipFill>
        <p:spPr bwMode="auto">
          <a:xfrm>
            <a:off x="447842" y="424395"/>
            <a:ext cx="6463402" cy="1612952"/>
          </a:xfrm>
          <a:prstGeom prst="rect">
            <a:avLst/>
          </a:prstGeom>
          <a:ln>
            <a:noFill/>
          </a:ln>
          <a:extLst>
            <a:ext uri="{53640926-AAD7-44D8-BBD7-CCE9431645EC}">
              <a14:shadowObscured xmlns:a14="http://schemas.microsoft.com/office/drawing/2010/main"/>
            </a:ext>
          </a:extLst>
        </p:spPr>
      </p:pic>
      <p:sp>
        <p:nvSpPr>
          <p:cNvPr id="11" name="TextBox 10">
            <a:extLst>
              <a:ext uri="{FF2B5EF4-FFF2-40B4-BE49-F238E27FC236}">
                <a16:creationId xmlns:a16="http://schemas.microsoft.com/office/drawing/2014/main" id="{4D481248-1E25-5310-2DFE-60E0A60AE896}"/>
              </a:ext>
            </a:extLst>
          </p:cNvPr>
          <p:cNvSpPr txBox="1"/>
          <p:nvPr/>
        </p:nvSpPr>
        <p:spPr>
          <a:xfrm>
            <a:off x="7509042" y="2967335"/>
            <a:ext cx="4235117" cy="923330"/>
          </a:xfrm>
          <a:prstGeom prst="rect">
            <a:avLst/>
          </a:prstGeom>
          <a:noFill/>
        </p:spPr>
        <p:txBody>
          <a:bodyPr wrap="square">
            <a:spAutoFit/>
          </a:bodyPr>
          <a:lstStyle/>
          <a:p>
            <a:r>
              <a:rPr lang="en-US" dirty="0">
                <a:solidFill>
                  <a:schemeClr val="bg1"/>
                </a:solidFill>
              </a:rPr>
              <a:t>Create replication rule here by giving name and set rule scope – Apply to all objects in the bucket. </a:t>
            </a:r>
            <a:endParaRPr lang="en-IN" dirty="0">
              <a:solidFill>
                <a:schemeClr val="bg1"/>
              </a:solidFill>
            </a:endParaRPr>
          </a:p>
        </p:txBody>
      </p:sp>
      <p:pic>
        <p:nvPicPr>
          <p:cNvPr id="12" name="Picture 11">
            <a:extLst>
              <a:ext uri="{FF2B5EF4-FFF2-40B4-BE49-F238E27FC236}">
                <a16:creationId xmlns:a16="http://schemas.microsoft.com/office/drawing/2014/main" id="{ABF99DB7-3D95-39CA-6595-7C6FC790C4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323" r="1724" b="24356"/>
          <a:stretch/>
        </p:blipFill>
        <p:spPr bwMode="auto">
          <a:xfrm>
            <a:off x="447841" y="2312796"/>
            <a:ext cx="6463401" cy="1972701"/>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A9979BE2-4612-F37F-582D-78D2442127B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585" r="1016" b="41170"/>
          <a:stretch/>
        </p:blipFill>
        <p:spPr bwMode="auto">
          <a:xfrm>
            <a:off x="447841" y="4560946"/>
            <a:ext cx="6463401" cy="13089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21958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F7B78-7D32-14F0-0BA7-23AAFD474BC0}"/>
              </a:ext>
            </a:extLst>
          </p:cNvPr>
          <p:cNvSpPr>
            <a:spLocks noGrp="1"/>
          </p:cNvSpPr>
          <p:nvPr>
            <p:ph type="title"/>
          </p:nvPr>
        </p:nvSpPr>
        <p:spPr>
          <a:xfrm>
            <a:off x="7669063" y="275635"/>
            <a:ext cx="4427085" cy="2943429"/>
          </a:xfrm>
        </p:spPr>
        <p:txBody>
          <a:bodyPr>
            <a:noAutofit/>
          </a:bodyPr>
          <a:lstStyle/>
          <a:p>
            <a:pPr>
              <a:lnSpc>
                <a:spcPct val="150000"/>
              </a:lnSpc>
            </a:pPr>
            <a:r>
              <a:rPr lang="en-IN" sz="1800" kern="100" dirty="0">
                <a:effectLst/>
                <a:latin typeface="+mn-lt"/>
                <a:ea typeface="Calibri" panose="020F0502020204030204" pitchFamily="34" charset="0"/>
                <a:cs typeface="Times New Roman" panose="02020603050405020304" pitchFamily="18" charset="0"/>
              </a:rPr>
              <a:t>Select the destination bucket by choosing either </a:t>
            </a:r>
            <a:r>
              <a:rPr lang="en-IN" sz="1800" b="1" kern="100" dirty="0">
                <a:effectLst/>
                <a:latin typeface="+mn-lt"/>
                <a:ea typeface="Calibri" panose="020F0502020204030204" pitchFamily="34" charset="0"/>
                <a:cs typeface="Times New Roman" panose="02020603050405020304" pitchFamily="18" charset="0"/>
              </a:rPr>
              <a:t>"A bucket in this account"</a:t>
            </a:r>
            <a:r>
              <a:rPr lang="en-IN" sz="1800" kern="100" dirty="0">
                <a:effectLst/>
                <a:latin typeface="+mn-lt"/>
                <a:ea typeface="Calibri" panose="020F0502020204030204" pitchFamily="34" charset="0"/>
                <a:cs typeface="Times New Roman" panose="02020603050405020304" pitchFamily="18" charset="0"/>
              </a:rPr>
              <a:t> or </a:t>
            </a:r>
            <a:r>
              <a:rPr lang="en-IN" sz="1800" b="1" kern="100" dirty="0">
                <a:effectLst/>
                <a:latin typeface="+mn-lt"/>
                <a:ea typeface="Calibri" panose="020F0502020204030204" pitchFamily="34" charset="0"/>
                <a:cs typeface="Times New Roman" panose="02020603050405020304" pitchFamily="18" charset="0"/>
              </a:rPr>
              <a:t>"Browse S3"</a:t>
            </a:r>
            <a:r>
              <a:rPr lang="en-IN" sz="1800" kern="100" dirty="0">
                <a:effectLst/>
                <a:latin typeface="+mn-lt"/>
                <a:ea typeface="Calibri" panose="020F0502020204030204" pitchFamily="34" charset="0"/>
                <a:cs typeface="Times New Roman" panose="02020603050405020304" pitchFamily="18" charset="0"/>
              </a:rPr>
              <a:t> to locate and select the desired bucket where you want to replicate your files. After selecting the destination bucket, click </a:t>
            </a:r>
            <a:r>
              <a:rPr lang="en-IN" sz="1800" b="1" kern="100" dirty="0">
                <a:effectLst/>
                <a:latin typeface="+mn-lt"/>
                <a:ea typeface="Calibri" panose="020F0502020204030204" pitchFamily="34" charset="0"/>
                <a:cs typeface="Times New Roman" panose="02020603050405020304" pitchFamily="18" charset="0"/>
              </a:rPr>
              <a:t>Save</a:t>
            </a:r>
            <a:r>
              <a:rPr lang="en-IN" sz="1800" kern="100" dirty="0">
                <a:effectLst/>
                <a:latin typeface="+mn-lt"/>
                <a:ea typeface="Calibri" panose="020F0502020204030204" pitchFamily="34" charset="0"/>
                <a:cs typeface="Times New Roman" panose="02020603050405020304" pitchFamily="18" charset="0"/>
              </a:rPr>
              <a:t>.</a:t>
            </a:r>
            <a:br>
              <a:rPr lang="en-IN" sz="1800" kern="100" dirty="0">
                <a:effectLst/>
                <a:latin typeface="+mn-lt"/>
                <a:ea typeface="Calibri" panose="020F0502020204030204" pitchFamily="34" charset="0"/>
                <a:cs typeface="Times New Roman" panose="02020603050405020304" pitchFamily="18" charset="0"/>
              </a:rPr>
            </a:br>
            <a:endParaRPr lang="en-IN" sz="1800" dirty="0">
              <a:latin typeface="+mn-lt"/>
            </a:endParaRPr>
          </a:p>
        </p:txBody>
      </p:sp>
      <p:sp>
        <p:nvSpPr>
          <p:cNvPr id="6" name="Slide Number Placeholder 5">
            <a:extLst>
              <a:ext uri="{FF2B5EF4-FFF2-40B4-BE49-F238E27FC236}">
                <a16:creationId xmlns:a16="http://schemas.microsoft.com/office/drawing/2014/main" id="{E10249E5-96C0-FB3D-B727-4CAEF9CE20A1}"/>
              </a:ext>
            </a:extLst>
          </p:cNvPr>
          <p:cNvSpPr>
            <a:spLocks noGrp="1"/>
          </p:cNvSpPr>
          <p:nvPr>
            <p:ph type="sldNum" sz="quarter" idx="11"/>
          </p:nvPr>
        </p:nvSpPr>
        <p:spPr/>
        <p:txBody>
          <a:bodyPr/>
          <a:lstStyle/>
          <a:p>
            <a:fld id="{294A09A9-5501-47C1-A89A-A340965A2BE2}" type="slidenum">
              <a:rPr lang="en-US" smtClean="0"/>
              <a:pPr/>
              <a:t>44</a:t>
            </a:fld>
            <a:endParaRPr lang="en-US" dirty="0"/>
          </a:p>
        </p:txBody>
      </p:sp>
      <p:pic>
        <p:nvPicPr>
          <p:cNvPr id="7" name="Picture 6">
            <a:extLst>
              <a:ext uri="{FF2B5EF4-FFF2-40B4-BE49-F238E27FC236}">
                <a16:creationId xmlns:a16="http://schemas.microsoft.com/office/drawing/2014/main" id="{FFBBBC37-C024-B59D-1393-F62757C496E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443" r="992" b="18838"/>
          <a:stretch/>
        </p:blipFill>
        <p:spPr bwMode="auto">
          <a:xfrm>
            <a:off x="697992" y="275635"/>
            <a:ext cx="5672455" cy="2053479"/>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5612FBD7-F78C-6BA7-C7D8-9D87D53FA1A4}"/>
              </a:ext>
            </a:extLst>
          </p:cNvPr>
          <p:cNvSpPr txBox="1"/>
          <p:nvPr/>
        </p:nvSpPr>
        <p:spPr>
          <a:xfrm>
            <a:off x="7669063" y="3410031"/>
            <a:ext cx="4247634" cy="883062"/>
          </a:xfrm>
          <a:prstGeom prst="rect">
            <a:avLst/>
          </a:prstGeom>
          <a:noFill/>
        </p:spPr>
        <p:txBody>
          <a:bodyPr wrap="square">
            <a:spAutoFit/>
          </a:bodyPr>
          <a:lstStyle/>
          <a:p>
            <a:pPr>
              <a:lnSpc>
                <a:spcPct val="150000"/>
              </a:lnSpc>
            </a:pPr>
            <a:r>
              <a:rPr lang="en-US" dirty="0">
                <a:solidFill>
                  <a:schemeClr val="bg1"/>
                </a:solidFill>
              </a:rPr>
              <a:t>Choose the path of Destination bucket </a:t>
            </a:r>
            <a:r>
              <a:rPr lang="en-US" b="1" dirty="0">
                <a:solidFill>
                  <a:schemeClr val="bg1"/>
                </a:solidFill>
              </a:rPr>
              <a:t>bucket-crr-02</a:t>
            </a:r>
            <a:r>
              <a:rPr lang="en-US" dirty="0">
                <a:solidFill>
                  <a:schemeClr val="bg1"/>
                </a:solidFill>
              </a:rPr>
              <a:t>.Click on </a:t>
            </a:r>
            <a:r>
              <a:rPr lang="en-US" b="1" dirty="0">
                <a:solidFill>
                  <a:schemeClr val="bg1"/>
                </a:solidFill>
              </a:rPr>
              <a:t>Choose path</a:t>
            </a:r>
            <a:endParaRPr lang="en-IN" b="1" dirty="0">
              <a:solidFill>
                <a:schemeClr val="bg1"/>
              </a:solidFill>
            </a:endParaRPr>
          </a:p>
        </p:txBody>
      </p:sp>
      <p:pic>
        <p:nvPicPr>
          <p:cNvPr id="10" name="Picture 9">
            <a:extLst>
              <a:ext uri="{FF2B5EF4-FFF2-40B4-BE49-F238E27FC236}">
                <a16:creationId xmlns:a16="http://schemas.microsoft.com/office/drawing/2014/main" id="{E1E06330-B753-1942-26E8-AB919110EA2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283" b="10178"/>
          <a:stretch/>
        </p:blipFill>
        <p:spPr bwMode="auto">
          <a:xfrm>
            <a:off x="697992" y="2490302"/>
            <a:ext cx="5721089" cy="2370455"/>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58FBCAB-503C-833A-95E6-2A54B0C0EE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4383" r="1880" b="13062"/>
          <a:stretch/>
        </p:blipFill>
        <p:spPr bwMode="auto">
          <a:xfrm>
            <a:off x="697992" y="5167947"/>
            <a:ext cx="5672455" cy="13833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70657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266E5-A9A2-295E-64EF-03B315DE985F}"/>
              </a:ext>
            </a:extLst>
          </p:cNvPr>
          <p:cNvSpPr>
            <a:spLocks noGrp="1"/>
          </p:cNvSpPr>
          <p:nvPr>
            <p:ph type="title"/>
          </p:nvPr>
        </p:nvSpPr>
        <p:spPr>
          <a:xfrm>
            <a:off x="7604279" y="325982"/>
            <a:ext cx="4186668" cy="1011205"/>
          </a:xfrm>
        </p:spPr>
        <p:txBody>
          <a:bodyPr>
            <a:normAutofit/>
          </a:bodyPr>
          <a:lstStyle/>
          <a:p>
            <a:r>
              <a:rPr lang="en-IN" sz="1800" kern="100" dirty="0">
                <a:effectLst/>
                <a:latin typeface="+mn-lt"/>
                <a:ea typeface="Calibri" panose="020F0502020204030204" pitchFamily="34" charset="0"/>
                <a:cs typeface="Times New Roman" panose="02020603050405020304" pitchFamily="18" charset="0"/>
              </a:rPr>
              <a:t>Choose </a:t>
            </a:r>
            <a:r>
              <a:rPr lang="en-IN" sz="1800" b="1" kern="100" dirty="0">
                <a:effectLst/>
                <a:latin typeface="+mn-lt"/>
                <a:ea typeface="Calibri" panose="020F0502020204030204" pitchFamily="34" charset="0"/>
                <a:cs typeface="Times New Roman" panose="02020603050405020304" pitchFamily="18" charset="0"/>
              </a:rPr>
              <a:t>IAM role </a:t>
            </a:r>
            <a:r>
              <a:rPr lang="en-IN" sz="1800" kern="100" dirty="0">
                <a:effectLst/>
                <a:latin typeface="+mn-lt"/>
                <a:ea typeface="Calibri" panose="020F0502020204030204" pitchFamily="34" charset="0"/>
                <a:cs typeface="Times New Roman" panose="02020603050405020304" pitchFamily="18" charset="0"/>
              </a:rPr>
              <a:t>by Clicking on </a:t>
            </a:r>
            <a:r>
              <a:rPr lang="en-IN" sz="1800" b="1" kern="100" dirty="0">
                <a:effectLst/>
                <a:latin typeface="+mn-lt"/>
                <a:ea typeface="Calibri" panose="020F0502020204030204" pitchFamily="34" charset="0"/>
                <a:cs typeface="Times New Roman" panose="02020603050405020304" pitchFamily="18" charset="0"/>
              </a:rPr>
              <a:t>Create new role.</a:t>
            </a:r>
            <a:br>
              <a:rPr lang="en-IN" sz="1800" kern="100" dirty="0">
                <a:effectLst/>
                <a:latin typeface="+mn-lt"/>
                <a:ea typeface="Calibri" panose="020F0502020204030204" pitchFamily="34" charset="0"/>
                <a:cs typeface="Times New Roman" panose="02020603050405020304" pitchFamily="18" charset="0"/>
              </a:rPr>
            </a:br>
            <a:endParaRPr lang="en-IN" sz="1800" dirty="0">
              <a:latin typeface="+mn-lt"/>
            </a:endParaRPr>
          </a:p>
        </p:txBody>
      </p:sp>
      <p:sp>
        <p:nvSpPr>
          <p:cNvPr id="5" name="Footer Placeholder 4">
            <a:extLst>
              <a:ext uri="{FF2B5EF4-FFF2-40B4-BE49-F238E27FC236}">
                <a16:creationId xmlns:a16="http://schemas.microsoft.com/office/drawing/2014/main" id="{43009DF2-B689-A417-17A9-8C9BC7EF7CDF}"/>
              </a:ext>
            </a:extLst>
          </p:cNvPr>
          <p:cNvSpPr>
            <a:spLocks noGrp="1"/>
          </p:cNvSpPr>
          <p:nvPr>
            <p:ph type="ftr" sz="quarter" idx="10"/>
          </p:nvPr>
        </p:nvSpPr>
        <p:spPr>
          <a:xfrm>
            <a:off x="7604279" y="5071368"/>
            <a:ext cx="4334107" cy="1103229"/>
          </a:xfrm>
        </p:spPr>
        <p:txBody>
          <a:bodyPr/>
          <a:lstStyle/>
          <a:p>
            <a:pPr>
              <a:lnSpc>
                <a:spcPct val="107000"/>
              </a:lnSpc>
              <a:spcAft>
                <a:spcPts val="800"/>
              </a:spcAft>
            </a:pPr>
            <a:r>
              <a:rPr lang="en-IN" sz="1800" kern="100" dirty="0">
                <a:solidFill>
                  <a:schemeClr val="bg1"/>
                </a:solidFill>
                <a:effectLst/>
                <a:latin typeface="+mn-lt"/>
                <a:ea typeface="Calibri" panose="020F0502020204030204" pitchFamily="34" charset="0"/>
                <a:cs typeface="Times New Roman" panose="02020603050405020304" pitchFamily="18" charset="0"/>
              </a:rPr>
              <a:t>Once you click </a:t>
            </a:r>
            <a:r>
              <a:rPr lang="en-IN" sz="1800" b="1" kern="100" dirty="0">
                <a:solidFill>
                  <a:schemeClr val="bg1"/>
                </a:solidFill>
                <a:effectLst/>
                <a:latin typeface="+mn-lt"/>
                <a:ea typeface="Calibri" panose="020F0502020204030204" pitchFamily="34" charset="0"/>
                <a:cs typeface="Times New Roman" panose="02020603050405020304" pitchFamily="18" charset="0"/>
              </a:rPr>
              <a:t>Submit</a:t>
            </a:r>
            <a:r>
              <a:rPr lang="en-IN" sz="1800" kern="100" dirty="0">
                <a:solidFill>
                  <a:schemeClr val="bg1"/>
                </a:solidFill>
                <a:effectLst/>
                <a:latin typeface="+mn-lt"/>
                <a:ea typeface="Calibri" panose="020F0502020204030204" pitchFamily="34" charset="0"/>
                <a:cs typeface="Times New Roman" panose="02020603050405020304" pitchFamily="18" charset="0"/>
              </a:rPr>
              <a:t>, you will be redirected to a page where the list of replication rules is displayed.</a:t>
            </a:r>
          </a:p>
        </p:txBody>
      </p:sp>
      <p:sp>
        <p:nvSpPr>
          <p:cNvPr id="6" name="Slide Number Placeholder 5">
            <a:extLst>
              <a:ext uri="{FF2B5EF4-FFF2-40B4-BE49-F238E27FC236}">
                <a16:creationId xmlns:a16="http://schemas.microsoft.com/office/drawing/2014/main" id="{A40056BF-4866-3A7D-1AAE-8529D06C7452}"/>
              </a:ext>
            </a:extLst>
          </p:cNvPr>
          <p:cNvSpPr>
            <a:spLocks noGrp="1"/>
          </p:cNvSpPr>
          <p:nvPr>
            <p:ph type="sldNum" sz="quarter" idx="11"/>
          </p:nvPr>
        </p:nvSpPr>
        <p:spPr/>
        <p:txBody>
          <a:bodyPr/>
          <a:lstStyle/>
          <a:p>
            <a:fld id="{294A09A9-5501-47C1-A89A-A340965A2BE2}" type="slidenum">
              <a:rPr lang="en-US" sz="1800" smtClean="0">
                <a:latin typeface="+mn-lt"/>
              </a:rPr>
              <a:pPr/>
              <a:t>45</a:t>
            </a:fld>
            <a:endParaRPr lang="en-US" sz="1800" dirty="0">
              <a:latin typeface="+mn-lt"/>
            </a:endParaRPr>
          </a:p>
        </p:txBody>
      </p:sp>
      <p:pic>
        <p:nvPicPr>
          <p:cNvPr id="7" name="Picture 6">
            <a:extLst>
              <a:ext uri="{FF2B5EF4-FFF2-40B4-BE49-F238E27FC236}">
                <a16:creationId xmlns:a16="http://schemas.microsoft.com/office/drawing/2014/main" id="{D53C4CB6-7A7A-5634-97E0-6D3D18E0829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8323" r="973" b="28561"/>
          <a:stretch/>
        </p:blipFill>
        <p:spPr bwMode="auto">
          <a:xfrm>
            <a:off x="817204" y="230357"/>
            <a:ext cx="5672455" cy="744855"/>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D9970FA6-D99B-FC07-4976-2FDADB276E1D}"/>
              </a:ext>
            </a:extLst>
          </p:cNvPr>
          <p:cNvSpPr txBox="1"/>
          <p:nvPr/>
        </p:nvSpPr>
        <p:spPr>
          <a:xfrm>
            <a:off x="7604279" y="1864455"/>
            <a:ext cx="6096000" cy="375552"/>
          </a:xfrm>
          <a:prstGeom prst="rect">
            <a:avLst/>
          </a:prstGeom>
          <a:noFill/>
        </p:spPr>
        <p:txBody>
          <a:bodyPr wrap="square">
            <a:spAutoFit/>
          </a:bodyPr>
          <a:lstStyle/>
          <a:p>
            <a:pPr>
              <a:lnSpc>
                <a:spcPct val="107000"/>
              </a:lnSpc>
              <a:spcAft>
                <a:spcPts val="800"/>
              </a:spcAft>
            </a:pPr>
            <a:r>
              <a:rPr lang="en-IN" kern="100" dirty="0">
                <a:solidFill>
                  <a:schemeClr val="bg1"/>
                </a:solidFill>
                <a:effectLst/>
                <a:ea typeface="Calibri" panose="020F0502020204030204" pitchFamily="34" charset="0"/>
                <a:cs typeface="Times New Roman" panose="02020603050405020304" pitchFamily="18" charset="0"/>
              </a:rPr>
              <a:t>Click o</a:t>
            </a:r>
            <a:r>
              <a:rPr lang="en-IN" kern="100" dirty="0">
                <a:solidFill>
                  <a:schemeClr val="bg1"/>
                </a:solidFill>
                <a:ea typeface="Calibri" panose="020F0502020204030204" pitchFamily="34" charset="0"/>
                <a:cs typeface="Times New Roman" panose="02020603050405020304" pitchFamily="18" charset="0"/>
              </a:rPr>
              <a:t> </a:t>
            </a:r>
            <a:r>
              <a:rPr lang="en-IN" b="1" kern="100" dirty="0">
                <a:solidFill>
                  <a:schemeClr val="bg1"/>
                </a:solidFill>
                <a:ea typeface="Calibri" panose="020F0502020204030204" pitchFamily="34" charset="0"/>
                <a:cs typeface="Times New Roman" panose="02020603050405020304" pitchFamily="18" charset="0"/>
              </a:rPr>
              <a:t>s</a:t>
            </a:r>
            <a:r>
              <a:rPr lang="en-IN" b="1" kern="100" dirty="0">
                <a:solidFill>
                  <a:schemeClr val="bg1"/>
                </a:solidFill>
                <a:effectLst/>
                <a:ea typeface="Calibri" panose="020F0502020204030204" pitchFamily="34" charset="0"/>
                <a:cs typeface="Times New Roman" panose="02020603050405020304" pitchFamily="18" charset="0"/>
              </a:rPr>
              <a:t>ave</a:t>
            </a:r>
            <a:r>
              <a:rPr lang="en-IN" kern="100" dirty="0">
                <a:solidFill>
                  <a:schemeClr val="bg1"/>
                </a:solidFill>
                <a:effectLst/>
                <a:ea typeface="Calibri" panose="020F0502020204030204" pitchFamily="34" charset="0"/>
                <a:cs typeface="Times New Roman" panose="02020603050405020304" pitchFamily="18" charset="0"/>
              </a:rPr>
              <a:t>.</a:t>
            </a:r>
          </a:p>
        </p:txBody>
      </p:sp>
      <p:pic>
        <p:nvPicPr>
          <p:cNvPr id="10" name="Picture 9">
            <a:extLst>
              <a:ext uri="{FF2B5EF4-FFF2-40B4-BE49-F238E27FC236}">
                <a16:creationId xmlns:a16="http://schemas.microsoft.com/office/drawing/2014/main" id="{1AB4257E-2C9C-EB7F-8D3B-380CCDDABD6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848" b="9658"/>
          <a:stretch/>
        </p:blipFill>
        <p:spPr bwMode="auto">
          <a:xfrm>
            <a:off x="817203" y="1064953"/>
            <a:ext cx="5731513" cy="2175511"/>
          </a:xfrm>
          <a:prstGeom prst="rect">
            <a:avLst/>
          </a:prstGeom>
          <a:ln>
            <a:noFill/>
          </a:ln>
          <a:extLst>
            <a:ext uri="{53640926-AAD7-44D8-BBD7-CCE9431645EC}">
              <a14:shadowObscured xmlns:a14="http://schemas.microsoft.com/office/drawing/2010/main"/>
            </a:ext>
          </a:extLst>
        </p:spPr>
      </p:pic>
      <p:sp>
        <p:nvSpPr>
          <p:cNvPr id="12" name="TextBox 11">
            <a:extLst>
              <a:ext uri="{FF2B5EF4-FFF2-40B4-BE49-F238E27FC236}">
                <a16:creationId xmlns:a16="http://schemas.microsoft.com/office/drawing/2014/main" id="{F6F2C72E-C5FC-6D83-98F3-13DA5F042074}"/>
              </a:ext>
            </a:extLst>
          </p:cNvPr>
          <p:cNvSpPr txBox="1"/>
          <p:nvPr/>
        </p:nvSpPr>
        <p:spPr>
          <a:xfrm>
            <a:off x="7604279" y="3361283"/>
            <a:ext cx="4462122" cy="970971"/>
          </a:xfrm>
          <a:prstGeom prst="rect">
            <a:avLst/>
          </a:prstGeom>
          <a:noFill/>
        </p:spPr>
        <p:txBody>
          <a:bodyPr wrap="square">
            <a:spAutoFit/>
          </a:bodyPr>
          <a:lstStyle/>
          <a:p>
            <a:pPr>
              <a:lnSpc>
                <a:spcPct val="107000"/>
              </a:lnSpc>
              <a:spcAft>
                <a:spcPts val="800"/>
              </a:spcAft>
            </a:pPr>
            <a:r>
              <a:rPr lang="en-IN" kern="100" dirty="0">
                <a:solidFill>
                  <a:schemeClr val="bg1"/>
                </a:solidFill>
                <a:effectLst/>
                <a:ea typeface="Calibri" panose="020F0502020204030204" pitchFamily="34" charset="0"/>
                <a:cs typeface="Times New Roman" panose="02020603050405020304" pitchFamily="18" charset="0"/>
              </a:rPr>
              <a:t>After clicking </a:t>
            </a:r>
            <a:r>
              <a:rPr lang="en-IN" b="1" kern="100" dirty="0">
                <a:solidFill>
                  <a:schemeClr val="bg1"/>
                </a:solidFill>
                <a:effectLst/>
                <a:ea typeface="Calibri" panose="020F0502020204030204" pitchFamily="34" charset="0"/>
                <a:cs typeface="Times New Roman" panose="02020603050405020304" pitchFamily="18" charset="0"/>
              </a:rPr>
              <a:t>Save</a:t>
            </a:r>
            <a:r>
              <a:rPr lang="en-IN" kern="100" dirty="0">
                <a:solidFill>
                  <a:schemeClr val="bg1"/>
                </a:solidFill>
                <a:effectLst/>
                <a:ea typeface="Calibri" panose="020F0502020204030204" pitchFamily="34" charset="0"/>
                <a:cs typeface="Times New Roman" panose="02020603050405020304" pitchFamily="18" charset="0"/>
              </a:rPr>
              <a:t>, a popup appears with the option to </a:t>
            </a:r>
            <a:r>
              <a:rPr lang="en-IN" b="1" kern="100" dirty="0">
                <a:solidFill>
                  <a:schemeClr val="bg1"/>
                </a:solidFill>
                <a:effectLst/>
                <a:ea typeface="Calibri" panose="020F0502020204030204" pitchFamily="34" charset="0"/>
                <a:cs typeface="Times New Roman" panose="02020603050405020304" pitchFamily="18" charset="0"/>
              </a:rPr>
              <a:t>Replicate existing objects</a:t>
            </a:r>
            <a:r>
              <a:rPr lang="en-IN" kern="100" dirty="0">
                <a:solidFill>
                  <a:schemeClr val="bg1"/>
                </a:solidFill>
                <a:effectLst/>
                <a:ea typeface="Calibri" panose="020F0502020204030204" pitchFamily="34" charset="0"/>
                <a:cs typeface="Times New Roman" panose="02020603050405020304" pitchFamily="18" charset="0"/>
              </a:rPr>
              <a:t>. Select </a:t>
            </a:r>
            <a:r>
              <a:rPr lang="en-IN" b="1" kern="100" dirty="0">
                <a:solidFill>
                  <a:schemeClr val="bg1"/>
                </a:solidFill>
                <a:effectLst/>
                <a:ea typeface="Calibri" panose="020F0502020204030204" pitchFamily="34" charset="0"/>
                <a:cs typeface="Times New Roman" panose="02020603050405020304" pitchFamily="18" charset="0"/>
              </a:rPr>
              <a:t>No, do not replicate existing objects</a:t>
            </a:r>
            <a:r>
              <a:rPr lang="en-IN" kern="100" dirty="0">
                <a:solidFill>
                  <a:schemeClr val="bg1"/>
                </a:solidFill>
                <a:effectLst/>
                <a:ea typeface="Calibri" panose="020F0502020204030204" pitchFamily="34" charset="0"/>
                <a:cs typeface="Times New Roman" panose="02020603050405020304" pitchFamily="18" charset="0"/>
              </a:rPr>
              <a:t>, and </a:t>
            </a:r>
            <a:r>
              <a:rPr lang="en-IN" b="1" kern="100" dirty="0">
                <a:solidFill>
                  <a:schemeClr val="bg1"/>
                </a:solidFill>
                <a:effectLst/>
                <a:ea typeface="Calibri" panose="020F0502020204030204" pitchFamily="34" charset="0"/>
                <a:cs typeface="Times New Roman" panose="02020603050405020304" pitchFamily="18" charset="0"/>
              </a:rPr>
              <a:t>Submit</a:t>
            </a:r>
            <a:r>
              <a:rPr lang="en-IN" kern="100" dirty="0">
                <a:solidFill>
                  <a:schemeClr val="bg1"/>
                </a:solidFill>
                <a:effectLst/>
                <a:ea typeface="Calibri" panose="020F0502020204030204" pitchFamily="34" charset="0"/>
                <a:cs typeface="Times New Roman" panose="02020603050405020304" pitchFamily="18" charset="0"/>
              </a:rPr>
              <a:t>.</a:t>
            </a:r>
          </a:p>
        </p:txBody>
      </p:sp>
      <p:pic>
        <p:nvPicPr>
          <p:cNvPr id="13" name="Picture 12">
            <a:extLst>
              <a:ext uri="{FF2B5EF4-FFF2-40B4-BE49-F238E27FC236}">
                <a16:creationId xmlns:a16="http://schemas.microsoft.com/office/drawing/2014/main" id="{76A371BD-07E5-F4B3-AC5B-4B1E36FAF6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231" t="27313" r="26929" b="21439"/>
          <a:stretch/>
        </p:blipFill>
        <p:spPr bwMode="auto">
          <a:xfrm>
            <a:off x="817204" y="3330206"/>
            <a:ext cx="2684206" cy="1651421"/>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C5BCEE6A-A54A-928C-A7A2-6FA06AA856C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2020" r="1421" b="9384"/>
          <a:stretch/>
        </p:blipFill>
        <p:spPr bwMode="auto">
          <a:xfrm>
            <a:off x="817204" y="5071368"/>
            <a:ext cx="5731510" cy="15893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764852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E9DB3-059B-8100-0145-89338C6E5AC7}"/>
              </a:ext>
            </a:extLst>
          </p:cNvPr>
          <p:cNvSpPr>
            <a:spLocks noGrp="1"/>
          </p:cNvSpPr>
          <p:nvPr>
            <p:ph type="title"/>
          </p:nvPr>
        </p:nvSpPr>
        <p:spPr>
          <a:xfrm>
            <a:off x="7483672" y="501650"/>
            <a:ext cx="4042289" cy="1219200"/>
          </a:xfrm>
        </p:spPr>
        <p:txBody>
          <a:bodyPr/>
          <a:lstStyle/>
          <a:p>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Redirect to a page </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Buckets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select </a:t>
            </a:r>
            <a:r>
              <a:rPr lang="en-IN" sz="1800" kern="100" dirty="0">
                <a:effectLst/>
                <a:latin typeface="+mn-lt"/>
                <a:ea typeface="Calibri" panose="020F0502020204030204" pitchFamily="34" charset="0"/>
                <a:cs typeface="Times New Roman" panose="02020603050405020304" pitchFamily="18" charset="0"/>
              </a:rPr>
              <a:t>SourceBucket</a:t>
            </a:r>
            <a:r>
              <a:rPr lang="en-IN" sz="1800" b="1" kern="100" dirty="0">
                <a:effectLst/>
                <a:latin typeface="+mn-lt"/>
                <a:ea typeface="Calibri" panose="020F0502020204030204" pitchFamily="34" charset="0"/>
                <a:cs typeface="Times New Roman" panose="02020603050405020304" pitchFamily="18" charset="0"/>
              </a:rPr>
              <a:t>(bucket-crr-01).</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6" name="Slide Number Placeholder 5">
            <a:extLst>
              <a:ext uri="{FF2B5EF4-FFF2-40B4-BE49-F238E27FC236}">
                <a16:creationId xmlns:a16="http://schemas.microsoft.com/office/drawing/2014/main" id="{68C05F17-3DB5-2B21-AAE7-92446CADAA54}"/>
              </a:ext>
            </a:extLst>
          </p:cNvPr>
          <p:cNvSpPr>
            <a:spLocks noGrp="1"/>
          </p:cNvSpPr>
          <p:nvPr>
            <p:ph type="sldNum" sz="quarter" idx="11"/>
          </p:nvPr>
        </p:nvSpPr>
        <p:spPr/>
        <p:txBody>
          <a:bodyPr/>
          <a:lstStyle/>
          <a:p>
            <a:fld id="{294A09A9-5501-47C1-A89A-A340965A2BE2}" type="slidenum">
              <a:rPr lang="en-US" smtClean="0"/>
              <a:pPr/>
              <a:t>46</a:t>
            </a:fld>
            <a:endParaRPr lang="en-US" dirty="0"/>
          </a:p>
        </p:txBody>
      </p:sp>
      <p:pic>
        <p:nvPicPr>
          <p:cNvPr id="7" name="Picture 6">
            <a:extLst>
              <a:ext uri="{FF2B5EF4-FFF2-40B4-BE49-F238E27FC236}">
                <a16:creationId xmlns:a16="http://schemas.microsoft.com/office/drawing/2014/main" id="{7BE3AEF1-FB18-B7A9-F1A0-58BE77BC6EC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7540" r="6165" b="23362"/>
          <a:stretch/>
        </p:blipFill>
        <p:spPr bwMode="auto">
          <a:xfrm>
            <a:off x="665926" y="393290"/>
            <a:ext cx="5730737" cy="2030302"/>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00B0E0F9-114B-0BCF-2DB4-D31E98FEEBD6}"/>
              </a:ext>
            </a:extLst>
          </p:cNvPr>
          <p:cNvSpPr txBox="1"/>
          <p:nvPr/>
        </p:nvSpPr>
        <p:spPr>
          <a:xfrm>
            <a:off x="7483672" y="2967335"/>
            <a:ext cx="4114800" cy="923330"/>
          </a:xfrm>
          <a:prstGeom prst="rect">
            <a:avLst/>
          </a:prstGeom>
          <a:noFill/>
        </p:spPr>
        <p:txBody>
          <a:bodyPr wrap="square">
            <a:spAutoFit/>
          </a:bodyPr>
          <a:lstStyle/>
          <a:p>
            <a:r>
              <a:rPr lang="en-US" dirty="0">
                <a:solidFill>
                  <a:schemeClr val="bg1"/>
                </a:solidFill>
              </a:rPr>
              <a:t>Upload a test document (</a:t>
            </a:r>
            <a:r>
              <a:rPr lang="en-US" b="1" dirty="0">
                <a:solidFill>
                  <a:schemeClr val="bg1"/>
                </a:solidFill>
              </a:rPr>
              <a:t>AWS notes.txt</a:t>
            </a:r>
            <a:r>
              <a:rPr lang="en-US" dirty="0">
                <a:solidFill>
                  <a:schemeClr val="bg1"/>
                </a:solidFill>
              </a:rPr>
              <a:t>) to the source bucket (</a:t>
            </a:r>
            <a:r>
              <a:rPr lang="en-US" b="1" dirty="0">
                <a:solidFill>
                  <a:schemeClr val="bg1"/>
                </a:solidFill>
              </a:rPr>
              <a:t>Mumbai region</a:t>
            </a:r>
            <a:r>
              <a:rPr lang="en-US" dirty="0">
                <a:solidFill>
                  <a:schemeClr val="bg1"/>
                </a:solidFill>
              </a:rPr>
              <a:t>) add file and upload.</a:t>
            </a:r>
            <a:endParaRPr lang="en-IN" dirty="0">
              <a:solidFill>
                <a:schemeClr val="bg1"/>
              </a:solidFill>
            </a:endParaRPr>
          </a:p>
        </p:txBody>
      </p:sp>
      <p:pic>
        <p:nvPicPr>
          <p:cNvPr id="10" name="Picture 9">
            <a:extLst>
              <a:ext uri="{FF2B5EF4-FFF2-40B4-BE49-F238E27FC236}">
                <a16:creationId xmlns:a16="http://schemas.microsoft.com/office/drawing/2014/main" id="{91F281F1-58F9-997B-4230-83395BBA2B7C}"/>
              </a:ext>
            </a:extLst>
          </p:cNvPr>
          <p:cNvPicPr>
            <a:picLocks noChangeAspect="1"/>
          </p:cNvPicPr>
          <p:nvPr/>
        </p:nvPicPr>
        <p:blipFill>
          <a:blip r:embed="rId3"/>
          <a:stretch>
            <a:fillRect/>
          </a:stretch>
        </p:blipFill>
        <p:spPr>
          <a:xfrm>
            <a:off x="665926" y="2719126"/>
            <a:ext cx="5730737" cy="1999661"/>
          </a:xfrm>
          <a:prstGeom prst="rect">
            <a:avLst/>
          </a:prstGeom>
        </p:spPr>
      </p:pic>
      <p:pic>
        <p:nvPicPr>
          <p:cNvPr id="11" name="Picture 10">
            <a:extLst>
              <a:ext uri="{FF2B5EF4-FFF2-40B4-BE49-F238E27FC236}">
                <a16:creationId xmlns:a16="http://schemas.microsoft.com/office/drawing/2014/main" id="{6DE62307-F5AE-DEA9-4954-C6BA1332D4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153" y="4817110"/>
            <a:ext cx="5731510" cy="2040890"/>
          </a:xfrm>
          <a:prstGeom prst="rect">
            <a:avLst/>
          </a:prstGeom>
        </p:spPr>
      </p:pic>
    </p:spTree>
    <p:extLst>
      <p:ext uri="{BB962C8B-B14F-4D97-AF65-F5344CB8AC3E}">
        <p14:creationId xmlns:p14="http://schemas.microsoft.com/office/powerpoint/2010/main" val="1439685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82B1206-6B18-0A52-E0E4-0BF169167C7A}"/>
              </a:ext>
            </a:extLst>
          </p:cNvPr>
          <p:cNvSpPr>
            <a:spLocks noGrp="1"/>
          </p:cNvSpPr>
          <p:nvPr>
            <p:ph type="title"/>
          </p:nvPr>
        </p:nvSpPr>
        <p:spPr>
          <a:xfrm>
            <a:off x="577517" y="1263584"/>
            <a:ext cx="3629480" cy="1111045"/>
          </a:xfrm>
        </p:spPr>
        <p:txBody>
          <a:bodyPr>
            <a:normAutofit fontScale="90000"/>
          </a:bodyPr>
          <a:lstStyle/>
          <a:p>
            <a:r>
              <a:rPr lang="en-US" sz="3200" dirty="0"/>
              <a:t>Destination Bucket</a:t>
            </a:r>
            <a:br>
              <a:rPr lang="en-US" dirty="0"/>
            </a:br>
            <a:endParaRPr lang="en-IN" dirty="0"/>
          </a:p>
        </p:txBody>
      </p:sp>
      <p:sp>
        <p:nvSpPr>
          <p:cNvPr id="5" name="Footer Placeholder 4">
            <a:extLst>
              <a:ext uri="{FF2B5EF4-FFF2-40B4-BE49-F238E27FC236}">
                <a16:creationId xmlns:a16="http://schemas.microsoft.com/office/drawing/2014/main" id="{A3AA9E92-958D-BBB0-1C63-14A81683FBED}"/>
              </a:ext>
            </a:extLst>
          </p:cNvPr>
          <p:cNvSpPr>
            <a:spLocks noGrp="1"/>
          </p:cNvSpPr>
          <p:nvPr>
            <p:ph type="ftr" sz="quarter" idx="10"/>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AA1A557A-6F62-8F4C-8CFC-76E158E52D0A}"/>
              </a:ext>
            </a:extLst>
          </p:cNvPr>
          <p:cNvSpPr>
            <a:spLocks noGrp="1"/>
          </p:cNvSpPr>
          <p:nvPr>
            <p:ph type="sldNum" sz="quarter" idx="11"/>
          </p:nvPr>
        </p:nvSpPr>
        <p:spPr/>
        <p:txBody>
          <a:bodyPr/>
          <a:lstStyle/>
          <a:p>
            <a:fld id="{294A09A9-5501-47C1-A89A-A340965A2BE2}" type="slidenum">
              <a:rPr lang="en-US" smtClean="0"/>
              <a:pPr/>
              <a:t>47</a:t>
            </a:fld>
            <a:endParaRPr lang="en-US" dirty="0"/>
          </a:p>
        </p:txBody>
      </p:sp>
      <p:sp>
        <p:nvSpPr>
          <p:cNvPr id="10" name="TextBox 9">
            <a:extLst>
              <a:ext uri="{FF2B5EF4-FFF2-40B4-BE49-F238E27FC236}">
                <a16:creationId xmlns:a16="http://schemas.microsoft.com/office/drawing/2014/main" id="{3CF4A3A4-A71C-0EC9-D190-BBE9157DEFA3}"/>
              </a:ext>
            </a:extLst>
          </p:cNvPr>
          <p:cNvSpPr txBox="1"/>
          <p:nvPr/>
        </p:nvSpPr>
        <p:spPr>
          <a:xfrm>
            <a:off x="513346" y="2217366"/>
            <a:ext cx="11101137" cy="646331"/>
          </a:xfrm>
          <a:prstGeom prst="rect">
            <a:avLst/>
          </a:prstGeom>
          <a:noFill/>
        </p:spPr>
        <p:txBody>
          <a:bodyPr wrap="square">
            <a:spAutoFit/>
          </a:bodyPr>
          <a:lstStyle/>
          <a:p>
            <a:r>
              <a:rPr lang="en-US" b="1" dirty="0"/>
              <a:t>Check Destination Bucket:</a:t>
            </a:r>
          </a:p>
          <a:p>
            <a:r>
              <a:rPr lang="en-US" dirty="0"/>
              <a:t>Verify the replicated file appears in the destination bucket(</a:t>
            </a:r>
            <a:r>
              <a:rPr lang="en-US" b="1" dirty="0"/>
              <a:t>bucket-crr-02</a:t>
            </a:r>
            <a:r>
              <a:rPr lang="en-US" dirty="0"/>
              <a:t>) in </a:t>
            </a:r>
            <a:r>
              <a:rPr lang="en-US" b="1" dirty="0"/>
              <a:t>N. Virginia region </a:t>
            </a:r>
            <a:r>
              <a:rPr lang="en-US" dirty="0"/>
              <a:t>after a few minutes.</a:t>
            </a:r>
          </a:p>
        </p:txBody>
      </p:sp>
      <p:pic>
        <p:nvPicPr>
          <p:cNvPr id="11" name="Picture 10">
            <a:extLst>
              <a:ext uri="{FF2B5EF4-FFF2-40B4-BE49-F238E27FC236}">
                <a16:creationId xmlns:a16="http://schemas.microsoft.com/office/drawing/2014/main" id="{A884262B-71B1-5C1C-2F70-1D18186CB69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050" r="1295" b="9646"/>
          <a:stretch/>
        </p:blipFill>
        <p:spPr bwMode="auto">
          <a:xfrm>
            <a:off x="513346" y="2974176"/>
            <a:ext cx="5655310" cy="2040255"/>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13BDCF5C-65C2-C001-B18F-7CB62F72012B}"/>
              </a:ext>
            </a:extLst>
          </p:cNvPr>
          <p:cNvSpPr txBox="1"/>
          <p:nvPr/>
        </p:nvSpPr>
        <p:spPr>
          <a:xfrm>
            <a:off x="513346" y="5147339"/>
            <a:ext cx="10411328" cy="646331"/>
          </a:xfrm>
          <a:prstGeom prst="rect">
            <a:avLst/>
          </a:prstGeom>
          <a:noFill/>
        </p:spPr>
        <p:txBody>
          <a:bodyPr wrap="square">
            <a:spAutoFit/>
          </a:bodyPr>
          <a:lstStyle/>
          <a:p>
            <a:r>
              <a:rPr lang="en-US" dirty="0"/>
              <a:t>With these steps, you can successfully set up </a:t>
            </a:r>
            <a:r>
              <a:rPr lang="en-US" b="1" dirty="0"/>
              <a:t>S3 Cross-Region Replication </a:t>
            </a:r>
            <a:r>
              <a:rPr lang="en-US" dirty="0"/>
              <a:t>to replicate objects between buckets in different </a:t>
            </a:r>
            <a:r>
              <a:rPr lang="en-US" b="1" dirty="0"/>
              <a:t>AWS regions</a:t>
            </a:r>
            <a:r>
              <a:rPr lang="en-US" dirty="0"/>
              <a:t>, improving durability, disaster recovery, and performance.</a:t>
            </a:r>
            <a:endParaRPr lang="en-IN" dirty="0"/>
          </a:p>
        </p:txBody>
      </p:sp>
    </p:spTree>
    <p:extLst>
      <p:ext uri="{BB962C8B-B14F-4D97-AF65-F5344CB8AC3E}">
        <p14:creationId xmlns:p14="http://schemas.microsoft.com/office/powerpoint/2010/main" val="3406599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bouquet of flowers">
            <a:extLst>
              <a:ext uri="{FF2B5EF4-FFF2-40B4-BE49-F238E27FC236}">
                <a16:creationId xmlns:a16="http://schemas.microsoft.com/office/drawing/2014/main" id="{8AB2ECDC-2C97-9031-6EF9-11EF690976ED}"/>
              </a:ext>
            </a:extLst>
          </p:cNvPr>
          <p:cNvPicPr>
            <a:picLocks noGrp="1" noChangeAspect="1"/>
          </p:cNvPicPr>
          <p:nvPr>
            <p:ph type="pic" sz="quarter" idx="10"/>
          </p:nvPr>
        </p:nvPicPr>
        <p:blipFill>
          <a:blip r:embed="rId2"/>
          <a:srcRect/>
          <a:stretch/>
        </p:blipFill>
        <p:spPr>
          <a:xfrm>
            <a:off x="0" y="0"/>
            <a:ext cx="12192000" cy="6858000"/>
          </a:xfrm>
        </p:spPr>
      </p:pic>
      <p:sp>
        <p:nvSpPr>
          <p:cNvPr id="3" name="Title 2">
            <a:extLst>
              <a:ext uri="{FF2B5EF4-FFF2-40B4-BE49-F238E27FC236}">
                <a16:creationId xmlns:a16="http://schemas.microsoft.com/office/drawing/2014/main" id="{1697D649-277C-A20F-F588-7EA2B85B1299}"/>
              </a:ext>
            </a:extLst>
          </p:cNvPr>
          <p:cNvSpPr>
            <a:spLocks noGrp="1"/>
          </p:cNvSpPr>
          <p:nvPr>
            <p:ph type="ctrTitle"/>
          </p:nvPr>
        </p:nvSpPr>
        <p:spPr>
          <a:xfrm>
            <a:off x="1627632" y="822960"/>
            <a:ext cx="6327648" cy="2221992"/>
          </a:xfrm>
        </p:spPr>
        <p:txBody>
          <a:bodyPr/>
          <a:lstStyle/>
          <a:p>
            <a:r>
              <a:rPr lang="en-US" dirty="0"/>
              <a:t>Thank you</a:t>
            </a:r>
          </a:p>
        </p:txBody>
      </p:sp>
      <p:sp>
        <p:nvSpPr>
          <p:cNvPr id="15" name="Subtitle 14">
            <a:extLst>
              <a:ext uri="{FF2B5EF4-FFF2-40B4-BE49-F238E27FC236}">
                <a16:creationId xmlns:a16="http://schemas.microsoft.com/office/drawing/2014/main" id="{6EF8E06F-4153-981B-474D-3D483B6F4F84}"/>
              </a:ext>
            </a:extLst>
          </p:cNvPr>
          <p:cNvSpPr>
            <a:spLocks noGrp="1"/>
          </p:cNvSpPr>
          <p:nvPr>
            <p:ph type="subTitle" idx="1"/>
          </p:nvPr>
        </p:nvSpPr>
        <p:spPr>
          <a:xfrm>
            <a:off x="1627632" y="3429000"/>
            <a:ext cx="6309360" cy="621890"/>
          </a:xfrm>
        </p:spPr>
        <p:txBody>
          <a:bodyPr>
            <a:normAutofit/>
          </a:bodyPr>
          <a:lstStyle/>
          <a:p>
            <a:r>
              <a:rPr lang="en-US" dirty="0"/>
              <a:t>G.DEEKSHITHA</a:t>
            </a:r>
          </a:p>
        </p:txBody>
      </p:sp>
      <p:cxnSp>
        <p:nvCxnSpPr>
          <p:cNvPr id="25" name="Straight Connector 24">
            <a:extLst>
              <a:ext uri="{FF2B5EF4-FFF2-40B4-BE49-F238E27FC236}">
                <a16:creationId xmlns:a16="http://schemas.microsoft.com/office/drawing/2014/main" id="{DE502E84-5063-F43E-AC45-9F5CEAA69246}"/>
              </a:ext>
              <a:ext uri="{C183D7F6-B498-43B3-948B-1728B52AA6E4}">
                <adec:decorative xmlns:adec="http://schemas.microsoft.com/office/drawing/2017/decorative" val="1"/>
              </a:ext>
            </a:extLst>
          </p:cNvPr>
          <p:cNvCxnSpPr>
            <a:cxnSpLocks/>
          </p:cNvCxnSpPr>
          <p:nvPr/>
        </p:nvCxnSpPr>
        <p:spPr>
          <a:xfrm>
            <a:off x="1701285" y="3209689"/>
            <a:ext cx="362454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E43C393-A639-F47D-D8A8-BAF189C58382}"/>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35000"/>
                    </a14:imgEffect>
                  </a14:imgLayer>
                </a14:imgProps>
              </a:ext>
              <a:ext uri="{28A0092B-C50C-407E-A947-70E740481C1C}">
                <a14:useLocalDpi xmlns:a14="http://schemas.microsoft.com/office/drawing/2010/main"/>
              </a:ext>
            </a:extLst>
          </a:blip>
          <a:stretch>
            <a:fillRect/>
          </a:stretch>
        </p:blipFill>
        <p:spPr>
          <a:xfrm>
            <a:off x="4839787" y="3066998"/>
            <a:ext cx="972078" cy="285381"/>
          </a:xfrm>
          <a:prstGeom prst="rect">
            <a:avLst/>
          </a:prstGeom>
        </p:spPr>
      </p:pic>
    </p:spTree>
    <p:extLst>
      <p:ext uri="{BB962C8B-B14F-4D97-AF65-F5344CB8AC3E}">
        <p14:creationId xmlns:p14="http://schemas.microsoft.com/office/powerpoint/2010/main" val="438040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E88E527-BF88-FCEC-BAA0-320850EBF6C3}"/>
              </a:ext>
            </a:extLst>
          </p:cNvPr>
          <p:cNvPicPr>
            <a:picLocks noGrp="1" noChangeAspect="1"/>
          </p:cNvPicPr>
          <p:nvPr>
            <p:ph sz="quarter" idx="12"/>
          </p:nvPr>
        </p:nvPicPr>
        <p:blipFill>
          <a:blip r:embed="rId2"/>
          <a:stretch>
            <a:fillRect/>
          </a:stretch>
        </p:blipFill>
        <p:spPr>
          <a:xfrm>
            <a:off x="5229402" y="868763"/>
            <a:ext cx="6191454" cy="1507660"/>
          </a:xfrm>
          <a:prstGeom prst="rect">
            <a:avLst/>
          </a:prstGeom>
        </p:spPr>
      </p:pic>
      <p:sp>
        <p:nvSpPr>
          <p:cNvPr id="5" name="Slide Number Placeholder 4">
            <a:extLst>
              <a:ext uri="{FF2B5EF4-FFF2-40B4-BE49-F238E27FC236}">
                <a16:creationId xmlns:a16="http://schemas.microsoft.com/office/drawing/2014/main" id="{4398EC13-CC66-14BE-C305-D90EB840C4EC}"/>
              </a:ext>
            </a:extLst>
          </p:cNvPr>
          <p:cNvSpPr>
            <a:spLocks noGrp="1"/>
          </p:cNvSpPr>
          <p:nvPr>
            <p:ph type="sldNum" sz="quarter" idx="11"/>
          </p:nvPr>
        </p:nvSpPr>
        <p:spPr/>
        <p:txBody>
          <a:bodyPr/>
          <a:lstStyle/>
          <a:p>
            <a:fld id="{294A09A9-5501-47C1-A89A-A340965A2BE2}" type="slidenum">
              <a:rPr lang="en-US" smtClean="0"/>
              <a:pPr/>
              <a:t>5</a:t>
            </a:fld>
            <a:endParaRPr lang="en-US" dirty="0"/>
          </a:p>
        </p:txBody>
      </p:sp>
      <p:sp>
        <p:nvSpPr>
          <p:cNvPr id="8" name="TextBox 7">
            <a:extLst>
              <a:ext uri="{FF2B5EF4-FFF2-40B4-BE49-F238E27FC236}">
                <a16:creationId xmlns:a16="http://schemas.microsoft.com/office/drawing/2014/main" id="{0770A98B-C72E-2C9A-DEE2-C94128691219}"/>
              </a:ext>
            </a:extLst>
          </p:cNvPr>
          <p:cNvSpPr txBox="1"/>
          <p:nvPr/>
        </p:nvSpPr>
        <p:spPr>
          <a:xfrm>
            <a:off x="5229402" y="339010"/>
            <a:ext cx="6096000" cy="369332"/>
          </a:xfrm>
          <a:prstGeom prst="rect">
            <a:avLst/>
          </a:prstGeom>
          <a:noFill/>
        </p:spPr>
        <p:txBody>
          <a:bodyPr wrap="square">
            <a:spAutoFit/>
          </a:bodyPr>
          <a:lstStyle/>
          <a:p>
            <a:r>
              <a:rPr lang="en-US" dirty="0"/>
              <a:t>Navigate to the S3 service</a:t>
            </a:r>
            <a:endParaRPr lang="en-IN" dirty="0"/>
          </a:p>
        </p:txBody>
      </p:sp>
      <p:sp>
        <p:nvSpPr>
          <p:cNvPr id="10" name="TextBox 9">
            <a:extLst>
              <a:ext uri="{FF2B5EF4-FFF2-40B4-BE49-F238E27FC236}">
                <a16:creationId xmlns:a16="http://schemas.microsoft.com/office/drawing/2014/main" id="{516415E1-3F4D-25CE-EA43-DC53163AE81D}"/>
              </a:ext>
            </a:extLst>
          </p:cNvPr>
          <p:cNvSpPr txBox="1"/>
          <p:nvPr/>
        </p:nvSpPr>
        <p:spPr>
          <a:xfrm>
            <a:off x="5229402" y="2565893"/>
            <a:ext cx="6191454" cy="1200329"/>
          </a:xfrm>
          <a:prstGeom prst="rect">
            <a:avLst/>
          </a:prstGeom>
          <a:noFill/>
        </p:spPr>
        <p:txBody>
          <a:bodyPr wrap="square">
            <a:spAutoFit/>
          </a:bodyPr>
          <a:lstStyle/>
          <a:p>
            <a:r>
              <a:rPr lang="en-US" dirty="0"/>
              <a:t>To create a new bucket, click the </a:t>
            </a:r>
            <a:r>
              <a:rPr lang="en-US" b="1" dirty="0"/>
              <a:t>"Create Bucket" </a:t>
            </a:r>
            <a:r>
              <a:rPr lang="en-US" dirty="0"/>
              <a:t>button. You will be prompted to provide a unique name for your bucket. This name must be globally unique select the AWS region where it will be created. </a:t>
            </a:r>
            <a:endParaRPr lang="en-IN" dirty="0"/>
          </a:p>
        </p:txBody>
      </p:sp>
      <p:pic>
        <p:nvPicPr>
          <p:cNvPr id="11" name="Picture 10">
            <a:extLst>
              <a:ext uri="{FF2B5EF4-FFF2-40B4-BE49-F238E27FC236}">
                <a16:creationId xmlns:a16="http://schemas.microsoft.com/office/drawing/2014/main" id="{3B6E34C0-6524-722D-088D-7BC0E05BFF69}"/>
              </a:ext>
            </a:extLst>
          </p:cNvPr>
          <p:cNvPicPr>
            <a:picLocks noChangeAspect="1"/>
          </p:cNvPicPr>
          <p:nvPr/>
        </p:nvPicPr>
        <p:blipFill>
          <a:blip r:embed="rId3"/>
          <a:srcRect t="5233" b="3391"/>
          <a:stretch/>
        </p:blipFill>
        <p:spPr>
          <a:xfrm>
            <a:off x="5329334" y="3787456"/>
            <a:ext cx="5896135" cy="2358189"/>
          </a:xfrm>
          <a:prstGeom prst="rect">
            <a:avLst/>
          </a:prstGeom>
        </p:spPr>
      </p:pic>
      <p:pic>
        <p:nvPicPr>
          <p:cNvPr id="7" name="Picture 6">
            <a:extLst>
              <a:ext uri="{FF2B5EF4-FFF2-40B4-BE49-F238E27FC236}">
                <a16:creationId xmlns:a16="http://schemas.microsoft.com/office/drawing/2014/main" id="{AF6A32C3-083A-A62B-EB1F-4E0C09BBD614}"/>
              </a:ext>
            </a:extLst>
          </p:cNvPr>
          <p:cNvPicPr>
            <a:picLocks noChangeAspect="1"/>
          </p:cNvPicPr>
          <p:nvPr/>
        </p:nvPicPr>
        <p:blipFill>
          <a:blip r:embed="rId4"/>
          <a:stretch>
            <a:fillRect/>
          </a:stretch>
        </p:blipFill>
        <p:spPr>
          <a:xfrm>
            <a:off x="542309" y="1897290"/>
            <a:ext cx="3479084" cy="2899721"/>
          </a:xfrm>
          <a:prstGeom prst="rect">
            <a:avLst/>
          </a:prstGeom>
        </p:spPr>
      </p:pic>
    </p:spTree>
    <p:extLst>
      <p:ext uri="{BB962C8B-B14F-4D97-AF65-F5344CB8AC3E}">
        <p14:creationId xmlns:p14="http://schemas.microsoft.com/office/powerpoint/2010/main" val="1902424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949463B-6275-471A-138D-07C42AD0F309}"/>
              </a:ext>
            </a:extLst>
          </p:cNvPr>
          <p:cNvSpPr>
            <a:spLocks noGrp="1"/>
          </p:cNvSpPr>
          <p:nvPr>
            <p:ph type="sldNum" sz="quarter" idx="11"/>
          </p:nvPr>
        </p:nvSpPr>
        <p:spPr/>
        <p:txBody>
          <a:bodyPr/>
          <a:lstStyle/>
          <a:p>
            <a:fld id="{294A09A9-5501-47C1-A89A-A340965A2BE2}" type="slidenum">
              <a:rPr lang="en-US" smtClean="0"/>
              <a:pPr/>
              <a:t>6</a:t>
            </a:fld>
            <a:endParaRPr lang="en-US" dirty="0"/>
          </a:p>
        </p:txBody>
      </p:sp>
      <p:sp>
        <p:nvSpPr>
          <p:cNvPr id="13" name="TextBox 12">
            <a:extLst>
              <a:ext uri="{FF2B5EF4-FFF2-40B4-BE49-F238E27FC236}">
                <a16:creationId xmlns:a16="http://schemas.microsoft.com/office/drawing/2014/main" id="{9A341E19-A631-6EC3-8733-47193FB96F28}"/>
              </a:ext>
            </a:extLst>
          </p:cNvPr>
          <p:cNvSpPr txBox="1"/>
          <p:nvPr/>
        </p:nvSpPr>
        <p:spPr>
          <a:xfrm>
            <a:off x="932688" y="2387950"/>
            <a:ext cx="8307564" cy="369332"/>
          </a:xfrm>
          <a:prstGeom prst="rect">
            <a:avLst/>
          </a:prstGeom>
          <a:noFill/>
        </p:spPr>
        <p:txBody>
          <a:bodyPr wrap="square">
            <a:spAutoFit/>
          </a:bodyPr>
          <a:lstStyle/>
          <a:p>
            <a:r>
              <a:rPr lang="en-US" b="1" dirty="0"/>
              <a:t>Block Public Access </a:t>
            </a:r>
            <a:r>
              <a:rPr lang="en-US" dirty="0"/>
              <a:t>Settings enable all options unless public access is required.</a:t>
            </a:r>
            <a:endParaRPr lang="en-IN" dirty="0"/>
          </a:p>
        </p:txBody>
      </p:sp>
      <p:pic>
        <p:nvPicPr>
          <p:cNvPr id="14" name="Picture 13">
            <a:extLst>
              <a:ext uri="{FF2B5EF4-FFF2-40B4-BE49-F238E27FC236}">
                <a16:creationId xmlns:a16="http://schemas.microsoft.com/office/drawing/2014/main" id="{211E0EB1-989D-2054-06FF-D3F8B5795C3F}"/>
              </a:ext>
            </a:extLst>
          </p:cNvPr>
          <p:cNvPicPr>
            <a:picLocks noChangeAspect="1"/>
          </p:cNvPicPr>
          <p:nvPr/>
        </p:nvPicPr>
        <p:blipFill>
          <a:blip r:embed="rId2"/>
          <a:stretch>
            <a:fillRect/>
          </a:stretch>
        </p:blipFill>
        <p:spPr>
          <a:xfrm>
            <a:off x="932688" y="2885464"/>
            <a:ext cx="5590517" cy="1524132"/>
          </a:xfrm>
          <a:prstGeom prst="rect">
            <a:avLst/>
          </a:prstGeom>
        </p:spPr>
      </p:pic>
      <p:pic>
        <p:nvPicPr>
          <p:cNvPr id="15" name="Picture 14">
            <a:extLst>
              <a:ext uri="{FF2B5EF4-FFF2-40B4-BE49-F238E27FC236}">
                <a16:creationId xmlns:a16="http://schemas.microsoft.com/office/drawing/2014/main" id="{65BFAE26-2241-EE9E-2C55-7DA3F742CBDA}"/>
              </a:ext>
            </a:extLst>
          </p:cNvPr>
          <p:cNvPicPr>
            <a:picLocks noChangeAspect="1"/>
          </p:cNvPicPr>
          <p:nvPr/>
        </p:nvPicPr>
        <p:blipFill>
          <a:blip r:embed="rId3"/>
          <a:stretch>
            <a:fillRect/>
          </a:stretch>
        </p:blipFill>
        <p:spPr>
          <a:xfrm>
            <a:off x="932688" y="5564832"/>
            <a:ext cx="5675868" cy="847417"/>
          </a:xfrm>
          <a:prstGeom prst="rect">
            <a:avLst/>
          </a:prstGeom>
        </p:spPr>
      </p:pic>
      <p:sp>
        <p:nvSpPr>
          <p:cNvPr id="17" name="TextBox 16">
            <a:extLst>
              <a:ext uri="{FF2B5EF4-FFF2-40B4-BE49-F238E27FC236}">
                <a16:creationId xmlns:a16="http://schemas.microsoft.com/office/drawing/2014/main" id="{5A7D6940-855F-305E-D60E-9432654CB0CD}"/>
              </a:ext>
            </a:extLst>
          </p:cNvPr>
          <p:cNvSpPr txBox="1"/>
          <p:nvPr/>
        </p:nvSpPr>
        <p:spPr>
          <a:xfrm>
            <a:off x="932688" y="4525549"/>
            <a:ext cx="10698630" cy="923330"/>
          </a:xfrm>
          <a:prstGeom prst="rect">
            <a:avLst/>
          </a:prstGeom>
          <a:noFill/>
        </p:spPr>
        <p:txBody>
          <a:bodyPr wrap="square">
            <a:spAutoFit/>
          </a:bodyPr>
          <a:lstStyle/>
          <a:p>
            <a:r>
              <a:rPr lang="en-US" b="1" dirty="0"/>
              <a:t>Enable versioning </a:t>
            </a:r>
            <a:r>
              <a:rPr lang="en-US" dirty="0"/>
              <a:t>to maintain multiple versions of objects. </a:t>
            </a:r>
          </a:p>
          <a:p>
            <a:r>
              <a:rPr lang="en-US" dirty="0"/>
              <a:t>It is a feature that allows you to maintain multiple versions of an object in a bucket. This is particularly useful for protecting against accidental deletion or overwriting of files.</a:t>
            </a:r>
          </a:p>
        </p:txBody>
      </p:sp>
      <p:sp>
        <p:nvSpPr>
          <p:cNvPr id="19" name="TextBox 18">
            <a:extLst>
              <a:ext uri="{FF2B5EF4-FFF2-40B4-BE49-F238E27FC236}">
                <a16:creationId xmlns:a16="http://schemas.microsoft.com/office/drawing/2014/main" id="{785429AD-0FC8-8509-C527-5D944FCB437C}"/>
              </a:ext>
            </a:extLst>
          </p:cNvPr>
          <p:cNvSpPr txBox="1"/>
          <p:nvPr/>
        </p:nvSpPr>
        <p:spPr>
          <a:xfrm>
            <a:off x="932688" y="1039789"/>
            <a:ext cx="6160168" cy="523220"/>
          </a:xfrm>
          <a:prstGeom prst="rect">
            <a:avLst/>
          </a:prstGeom>
          <a:noFill/>
        </p:spPr>
        <p:txBody>
          <a:bodyPr wrap="square">
            <a:spAutoFit/>
          </a:bodyPr>
          <a:lstStyle/>
          <a:p>
            <a:r>
              <a:rPr lang="en-US" sz="2800" dirty="0">
                <a:solidFill>
                  <a:schemeClr val="bg1"/>
                </a:solidFill>
                <a:latin typeface="+mj-lt"/>
              </a:rPr>
              <a:t>Bucket Creation </a:t>
            </a:r>
            <a:endParaRPr lang="en-IN" sz="2800" dirty="0">
              <a:solidFill>
                <a:schemeClr val="bg1"/>
              </a:solidFill>
              <a:latin typeface="+mj-lt"/>
            </a:endParaRPr>
          </a:p>
        </p:txBody>
      </p:sp>
    </p:spTree>
    <p:extLst>
      <p:ext uri="{BB962C8B-B14F-4D97-AF65-F5344CB8AC3E}">
        <p14:creationId xmlns:p14="http://schemas.microsoft.com/office/powerpoint/2010/main" val="1937606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57FA1BB-4AE5-1903-31B6-984BEB7B54F9}"/>
              </a:ext>
            </a:extLst>
          </p:cNvPr>
          <p:cNvSpPr>
            <a:spLocks noGrp="1"/>
          </p:cNvSpPr>
          <p:nvPr>
            <p:ph type="sldNum" sz="quarter" idx="11"/>
          </p:nvPr>
        </p:nvSpPr>
        <p:spPr/>
        <p:txBody>
          <a:bodyPr/>
          <a:lstStyle/>
          <a:p>
            <a:fld id="{294A09A9-5501-47C1-A89A-A340965A2BE2}" type="slidenum">
              <a:rPr lang="en-US" smtClean="0"/>
              <a:pPr/>
              <a:t>7</a:t>
            </a:fld>
            <a:endParaRPr lang="en-US" dirty="0"/>
          </a:p>
        </p:txBody>
      </p:sp>
      <p:sp>
        <p:nvSpPr>
          <p:cNvPr id="8" name="TextBox 7">
            <a:extLst>
              <a:ext uri="{FF2B5EF4-FFF2-40B4-BE49-F238E27FC236}">
                <a16:creationId xmlns:a16="http://schemas.microsoft.com/office/drawing/2014/main" id="{CEEACD58-060E-5074-0B32-BF207FD7AA04}"/>
              </a:ext>
            </a:extLst>
          </p:cNvPr>
          <p:cNvSpPr txBox="1"/>
          <p:nvPr/>
        </p:nvSpPr>
        <p:spPr>
          <a:xfrm>
            <a:off x="932687" y="2292243"/>
            <a:ext cx="6160168" cy="369332"/>
          </a:xfrm>
          <a:prstGeom prst="rect">
            <a:avLst/>
          </a:prstGeom>
          <a:noFill/>
        </p:spPr>
        <p:txBody>
          <a:bodyPr wrap="square">
            <a:spAutoFit/>
          </a:bodyPr>
          <a:lstStyle/>
          <a:p>
            <a:r>
              <a:rPr lang="en-US" dirty="0"/>
              <a:t>Review the settings and click </a:t>
            </a:r>
            <a:r>
              <a:rPr lang="en-US" b="1" dirty="0"/>
              <a:t>"Create bucket".</a:t>
            </a:r>
            <a:endParaRPr lang="en-IN" b="1" dirty="0"/>
          </a:p>
        </p:txBody>
      </p:sp>
      <p:pic>
        <p:nvPicPr>
          <p:cNvPr id="9" name="Picture 8">
            <a:extLst>
              <a:ext uri="{FF2B5EF4-FFF2-40B4-BE49-F238E27FC236}">
                <a16:creationId xmlns:a16="http://schemas.microsoft.com/office/drawing/2014/main" id="{DD2C119E-E473-40AE-2E21-6DCD25891CAF}"/>
              </a:ext>
            </a:extLst>
          </p:cNvPr>
          <p:cNvPicPr>
            <a:picLocks noChangeAspect="1"/>
          </p:cNvPicPr>
          <p:nvPr/>
        </p:nvPicPr>
        <p:blipFill>
          <a:blip r:embed="rId2"/>
          <a:srcRect l="7176" r="7825"/>
          <a:stretch/>
        </p:blipFill>
        <p:spPr>
          <a:xfrm>
            <a:off x="932687" y="2690820"/>
            <a:ext cx="4403279" cy="1871634"/>
          </a:xfrm>
          <a:prstGeom prst="rect">
            <a:avLst/>
          </a:prstGeom>
        </p:spPr>
      </p:pic>
      <p:sp>
        <p:nvSpPr>
          <p:cNvPr id="11" name="TextBox 10">
            <a:extLst>
              <a:ext uri="{FF2B5EF4-FFF2-40B4-BE49-F238E27FC236}">
                <a16:creationId xmlns:a16="http://schemas.microsoft.com/office/drawing/2014/main" id="{CF38E7D4-3578-ED38-AF47-8DB03DBCD635}"/>
              </a:ext>
            </a:extLst>
          </p:cNvPr>
          <p:cNvSpPr txBox="1"/>
          <p:nvPr/>
        </p:nvSpPr>
        <p:spPr>
          <a:xfrm>
            <a:off x="5737295" y="3275278"/>
            <a:ext cx="5163312" cy="646331"/>
          </a:xfrm>
          <a:prstGeom prst="rect">
            <a:avLst/>
          </a:prstGeom>
          <a:noFill/>
        </p:spPr>
        <p:txBody>
          <a:bodyPr wrap="square">
            <a:spAutoFit/>
          </a:bodyPr>
          <a:lstStyle/>
          <a:p>
            <a:r>
              <a:rPr lang="en-US" dirty="0"/>
              <a:t>After click on </a:t>
            </a:r>
            <a:r>
              <a:rPr lang="en-US" b="1" dirty="0"/>
              <a:t>Create bucket </a:t>
            </a:r>
            <a:r>
              <a:rPr lang="en-US" dirty="0"/>
              <a:t>button it will create your bucket with name </a:t>
            </a:r>
            <a:r>
              <a:rPr lang="en-US" b="1" dirty="0"/>
              <a:t>deekshu-demo</a:t>
            </a:r>
            <a:endParaRPr lang="en-IN" b="1" dirty="0"/>
          </a:p>
        </p:txBody>
      </p:sp>
      <p:pic>
        <p:nvPicPr>
          <p:cNvPr id="12" name="Picture 11">
            <a:extLst>
              <a:ext uri="{FF2B5EF4-FFF2-40B4-BE49-F238E27FC236}">
                <a16:creationId xmlns:a16="http://schemas.microsoft.com/office/drawing/2014/main" id="{F00392E5-33F4-CFBF-98FC-146446DC3C30}"/>
              </a:ext>
            </a:extLst>
          </p:cNvPr>
          <p:cNvPicPr>
            <a:picLocks noChangeAspect="1"/>
          </p:cNvPicPr>
          <p:nvPr/>
        </p:nvPicPr>
        <p:blipFill>
          <a:blip r:embed="rId3"/>
          <a:stretch>
            <a:fillRect/>
          </a:stretch>
        </p:blipFill>
        <p:spPr>
          <a:xfrm>
            <a:off x="932687" y="4703016"/>
            <a:ext cx="5669771" cy="1871634"/>
          </a:xfrm>
          <a:prstGeom prst="rect">
            <a:avLst/>
          </a:prstGeom>
        </p:spPr>
      </p:pic>
      <p:sp>
        <p:nvSpPr>
          <p:cNvPr id="14" name="TextBox 13">
            <a:extLst>
              <a:ext uri="{FF2B5EF4-FFF2-40B4-BE49-F238E27FC236}">
                <a16:creationId xmlns:a16="http://schemas.microsoft.com/office/drawing/2014/main" id="{58229F87-14AC-0310-05B5-DF5C7AD60794}"/>
              </a:ext>
            </a:extLst>
          </p:cNvPr>
          <p:cNvSpPr txBox="1"/>
          <p:nvPr/>
        </p:nvSpPr>
        <p:spPr>
          <a:xfrm>
            <a:off x="6678012" y="5576329"/>
            <a:ext cx="5163311" cy="646331"/>
          </a:xfrm>
          <a:prstGeom prst="rect">
            <a:avLst/>
          </a:prstGeom>
          <a:noFill/>
        </p:spPr>
        <p:txBody>
          <a:bodyPr wrap="square">
            <a:spAutoFit/>
          </a:bodyPr>
          <a:lstStyle/>
          <a:p>
            <a:r>
              <a:rPr lang="en-US" dirty="0"/>
              <a:t>List of S3 buckets in different regions can be view as below. </a:t>
            </a:r>
            <a:endParaRPr lang="en-IN" dirty="0"/>
          </a:p>
        </p:txBody>
      </p:sp>
      <p:sp>
        <p:nvSpPr>
          <p:cNvPr id="16" name="TextBox 15">
            <a:extLst>
              <a:ext uri="{FF2B5EF4-FFF2-40B4-BE49-F238E27FC236}">
                <a16:creationId xmlns:a16="http://schemas.microsoft.com/office/drawing/2014/main" id="{6424178C-06B2-73D3-4F40-1087A8D9B1E5}"/>
              </a:ext>
            </a:extLst>
          </p:cNvPr>
          <p:cNvSpPr txBox="1"/>
          <p:nvPr/>
        </p:nvSpPr>
        <p:spPr>
          <a:xfrm>
            <a:off x="932688" y="1109639"/>
            <a:ext cx="6160168" cy="584775"/>
          </a:xfrm>
          <a:prstGeom prst="rect">
            <a:avLst/>
          </a:prstGeom>
          <a:noFill/>
        </p:spPr>
        <p:txBody>
          <a:bodyPr wrap="square">
            <a:spAutoFit/>
          </a:bodyPr>
          <a:lstStyle/>
          <a:p>
            <a:r>
              <a:rPr lang="en-US" sz="3200" dirty="0">
                <a:solidFill>
                  <a:schemeClr val="bg1"/>
                </a:solidFill>
                <a:latin typeface="+mj-lt"/>
              </a:rPr>
              <a:t>Bucket Creation </a:t>
            </a:r>
            <a:r>
              <a:rPr lang="en-US" sz="3200" dirty="0"/>
              <a:t> </a:t>
            </a:r>
            <a:endParaRPr lang="en-IN" sz="3200" dirty="0"/>
          </a:p>
        </p:txBody>
      </p:sp>
    </p:spTree>
    <p:extLst>
      <p:ext uri="{BB962C8B-B14F-4D97-AF65-F5344CB8AC3E}">
        <p14:creationId xmlns:p14="http://schemas.microsoft.com/office/powerpoint/2010/main" val="2978819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270AC-601F-D537-3460-3FE09CC6AC14}"/>
              </a:ext>
            </a:extLst>
          </p:cNvPr>
          <p:cNvSpPr>
            <a:spLocks noGrp="1"/>
          </p:cNvSpPr>
          <p:nvPr>
            <p:ph type="title"/>
          </p:nvPr>
        </p:nvSpPr>
        <p:spPr>
          <a:xfrm>
            <a:off x="620512" y="964337"/>
            <a:ext cx="9528048" cy="971900"/>
          </a:xfrm>
        </p:spPr>
        <p:txBody>
          <a:bodyPr>
            <a:normAutofit/>
          </a:bodyPr>
          <a:lstStyle/>
          <a:p>
            <a:r>
              <a:rPr lang="en-US" sz="3200" dirty="0"/>
              <a:t>Uploading Files in Bucket</a:t>
            </a:r>
          </a:p>
        </p:txBody>
      </p:sp>
      <p:sp>
        <p:nvSpPr>
          <p:cNvPr id="5" name="Content Placeholder 4">
            <a:extLst>
              <a:ext uri="{FF2B5EF4-FFF2-40B4-BE49-F238E27FC236}">
                <a16:creationId xmlns:a16="http://schemas.microsoft.com/office/drawing/2014/main" id="{54593D07-3857-8A04-606E-258D1E9908D5}"/>
              </a:ext>
            </a:extLst>
          </p:cNvPr>
          <p:cNvSpPr>
            <a:spLocks noGrp="1"/>
          </p:cNvSpPr>
          <p:nvPr>
            <p:ph sz="quarter" idx="12"/>
          </p:nvPr>
        </p:nvSpPr>
        <p:spPr>
          <a:xfrm>
            <a:off x="620512" y="2119877"/>
            <a:ext cx="4864608" cy="1454698"/>
          </a:xfrm>
        </p:spPr>
        <p:txBody>
          <a:bodyPr/>
          <a:lstStyle/>
          <a:p>
            <a:pPr>
              <a:lnSpc>
                <a:spcPct val="107000"/>
              </a:lnSpc>
              <a:spcAft>
                <a:spcPts val="800"/>
              </a:spcAft>
            </a:pPr>
            <a:r>
              <a:rPr lang="en-US" sz="1800" kern="100" dirty="0">
                <a:effectLst/>
                <a:ea typeface="Calibri" panose="020F0502020204030204" pitchFamily="34" charset="0"/>
                <a:cs typeface="Times New Roman" panose="02020603050405020304" pitchFamily="18" charset="0"/>
              </a:rPr>
              <a:t>Click on bucket </a:t>
            </a:r>
            <a:r>
              <a:rPr lang="en-US" sz="1800" b="1" kern="100" dirty="0">
                <a:effectLst/>
                <a:ea typeface="Calibri" panose="020F0502020204030204" pitchFamily="34" charset="0"/>
                <a:cs typeface="Times New Roman" panose="02020603050405020304" pitchFamily="18" charset="0"/>
              </a:rPr>
              <a:t>deekshu-demo </a:t>
            </a:r>
            <a:r>
              <a:rPr lang="en-US" sz="1800" kern="100" dirty="0">
                <a:effectLst/>
                <a:ea typeface="Calibri" panose="020F0502020204030204" pitchFamily="34" charset="0"/>
                <a:cs typeface="Times New Roman" panose="02020603050405020304" pitchFamily="18" charset="0"/>
              </a:rPr>
              <a:t>and it will navigate to inside bucket, where we can upload files as below.</a:t>
            </a:r>
            <a:r>
              <a:rPr lang="en-IN" sz="1800" kern="100" dirty="0">
                <a:effectLst/>
                <a:ea typeface="Calibri" panose="020F0502020204030204" pitchFamily="34" charset="0"/>
                <a:cs typeface="Times New Roman" panose="02020603050405020304" pitchFamily="18" charset="0"/>
              </a:rPr>
              <a:t> </a:t>
            </a:r>
          </a:p>
          <a:p>
            <a:endParaRPr lang="en-US" dirty="0"/>
          </a:p>
        </p:txBody>
      </p:sp>
      <p:sp>
        <p:nvSpPr>
          <p:cNvPr id="4" name="Slide Number Placeholder 3">
            <a:extLst>
              <a:ext uri="{FF2B5EF4-FFF2-40B4-BE49-F238E27FC236}">
                <a16:creationId xmlns:a16="http://schemas.microsoft.com/office/drawing/2014/main" id="{E746466F-9F24-C34E-BBA6-2CB94305520C}"/>
              </a:ext>
            </a:extLst>
          </p:cNvPr>
          <p:cNvSpPr>
            <a:spLocks noGrp="1"/>
          </p:cNvSpPr>
          <p:nvPr>
            <p:ph type="sldNum" sz="quarter" idx="11"/>
          </p:nvPr>
        </p:nvSpPr>
        <p:spPr>
          <a:xfrm>
            <a:off x="10635996" y="6356350"/>
            <a:ext cx="784860" cy="365125"/>
          </a:xfrm>
        </p:spPr>
        <p:txBody>
          <a:bodyPr/>
          <a:lstStyle/>
          <a:p>
            <a:fld id="{294A09A9-5501-47C1-A89A-A340965A2BE2}" type="slidenum">
              <a:rPr lang="en-US" smtClean="0"/>
              <a:pPr/>
              <a:t>8</a:t>
            </a:fld>
            <a:endParaRPr lang="en-US" dirty="0"/>
          </a:p>
        </p:txBody>
      </p:sp>
      <p:pic>
        <p:nvPicPr>
          <p:cNvPr id="7" name="Picture 6">
            <a:extLst>
              <a:ext uri="{FF2B5EF4-FFF2-40B4-BE49-F238E27FC236}">
                <a16:creationId xmlns:a16="http://schemas.microsoft.com/office/drawing/2014/main" id="{5AE4B790-20C4-3901-4758-B29E21302391}"/>
              </a:ext>
            </a:extLst>
          </p:cNvPr>
          <p:cNvPicPr>
            <a:picLocks noChangeAspect="1"/>
          </p:cNvPicPr>
          <p:nvPr/>
        </p:nvPicPr>
        <p:blipFill>
          <a:blip r:embed="rId2"/>
          <a:srcRect t="4148" r="1146" b="5411"/>
          <a:stretch/>
        </p:blipFill>
        <p:spPr>
          <a:xfrm>
            <a:off x="620512" y="2899840"/>
            <a:ext cx="5392356" cy="2228500"/>
          </a:xfrm>
          <a:prstGeom prst="rect">
            <a:avLst/>
          </a:prstGeom>
        </p:spPr>
      </p:pic>
      <p:sp>
        <p:nvSpPr>
          <p:cNvPr id="9" name="TextBox 8">
            <a:extLst>
              <a:ext uri="{FF2B5EF4-FFF2-40B4-BE49-F238E27FC236}">
                <a16:creationId xmlns:a16="http://schemas.microsoft.com/office/drawing/2014/main" id="{E7B6F977-2274-291D-8652-67BBF391E4F6}"/>
              </a:ext>
            </a:extLst>
          </p:cNvPr>
          <p:cNvSpPr txBox="1"/>
          <p:nvPr/>
        </p:nvSpPr>
        <p:spPr>
          <a:xfrm>
            <a:off x="620512" y="5300277"/>
            <a:ext cx="6160168" cy="369332"/>
          </a:xfrm>
          <a:prstGeom prst="rect">
            <a:avLst/>
          </a:prstGeom>
          <a:noFill/>
        </p:spPr>
        <p:txBody>
          <a:bodyPr wrap="square">
            <a:spAutoFit/>
          </a:bodyPr>
          <a:lstStyle/>
          <a:p>
            <a:r>
              <a:rPr lang="en-US" dirty="0"/>
              <a:t>Use the "Upload" button to add files.</a:t>
            </a:r>
            <a:endParaRPr lang="en-IN" dirty="0"/>
          </a:p>
        </p:txBody>
      </p:sp>
      <p:pic>
        <p:nvPicPr>
          <p:cNvPr id="12" name="Picture 11">
            <a:extLst>
              <a:ext uri="{FF2B5EF4-FFF2-40B4-BE49-F238E27FC236}">
                <a16:creationId xmlns:a16="http://schemas.microsoft.com/office/drawing/2014/main" id="{882867C7-393A-50A4-5B74-B16834DACBB9}"/>
              </a:ext>
            </a:extLst>
          </p:cNvPr>
          <p:cNvPicPr>
            <a:picLocks noChangeAspect="1"/>
          </p:cNvPicPr>
          <p:nvPr/>
        </p:nvPicPr>
        <p:blipFill>
          <a:blip r:embed="rId3"/>
          <a:srcRect t="4959" b="4224"/>
          <a:stretch/>
        </p:blipFill>
        <p:spPr>
          <a:xfrm>
            <a:off x="6418123" y="2314750"/>
            <a:ext cx="5419392" cy="2228500"/>
          </a:xfrm>
          <a:prstGeom prst="rect">
            <a:avLst/>
          </a:prstGeom>
        </p:spPr>
      </p:pic>
      <p:sp>
        <p:nvSpPr>
          <p:cNvPr id="14" name="TextBox 13">
            <a:extLst>
              <a:ext uri="{FF2B5EF4-FFF2-40B4-BE49-F238E27FC236}">
                <a16:creationId xmlns:a16="http://schemas.microsoft.com/office/drawing/2014/main" id="{BE6DDCC5-2827-2622-84F8-01DACEC5DAB9}"/>
              </a:ext>
            </a:extLst>
          </p:cNvPr>
          <p:cNvSpPr txBox="1"/>
          <p:nvPr/>
        </p:nvSpPr>
        <p:spPr>
          <a:xfrm>
            <a:off x="6418123" y="5126634"/>
            <a:ext cx="5419392" cy="646331"/>
          </a:xfrm>
          <a:prstGeom prst="rect">
            <a:avLst/>
          </a:prstGeom>
          <a:noFill/>
        </p:spPr>
        <p:txBody>
          <a:bodyPr wrap="square">
            <a:spAutoFit/>
          </a:bodyPr>
          <a:lstStyle/>
          <a:p>
            <a:r>
              <a:rPr lang="en-US" dirty="0"/>
              <a:t>Click on the "Add Files" or "Add Folder" button to browse and select the data you want to upload. </a:t>
            </a:r>
            <a:endParaRPr lang="en-IN" dirty="0"/>
          </a:p>
        </p:txBody>
      </p:sp>
    </p:spTree>
    <p:extLst>
      <p:ext uri="{BB962C8B-B14F-4D97-AF65-F5344CB8AC3E}">
        <p14:creationId xmlns:p14="http://schemas.microsoft.com/office/powerpoint/2010/main" val="3013343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D45388B-F6C6-3BAE-BC81-AD233BEC8586}"/>
              </a:ext>
            </a:extLst>
          </p:cNvPr>
          <p:cNvSpPr>
            <a:spLocks noGrp="1"/>
          </p:cNvSpPr>
          <p:nvPr>
            <p:ph sz="quarter" idx="12"/>
          </p:nvPr>
        </p:nvSpPr>
        <p:spPr>
          <a:xfrm>
            <a:off x="7539788" y="651091"/>
            <a:ext cx="4128596" cy="994783"/>
          </a:xfrm>
        </p:spPr>
        <p:txBody>
          <a:bodyPr/>
          <a:lstStyle/>
          <a:p>
            <a:pPr marL="0" indent="0">
              <a:lnSpc>
                <a:spcPct val="107000"/>
              </a:lnSpc>
              <a:spcAft>
                <a:spcPts val="800"/>
              </a:spcAft>
              <a:buNone/>
            </a:pPr>
            <a:r>
              <a:rPr lang="en-US" sz="1800" kern="100" dirty="0">
                <a:solidFill>
                  <a:schemeClr val="bg1"/>
                </a:solidFill>
                <a:effectLst/>
                <a:ea typeface="Calibri" panose="020F0502020204030204" pitchFamily="34" charset="0"/>
                <a:cs typeface="Times New Roman" panose="02020603050405020304" pitchFamily="18" charset="0"/>
              </a:rPr>
              <a:t>Once upload is successful then you will be navigated back to you bucket with list of files as below</a:t>
            </a:r>
            <a:endParaRPr lang="en-IN" sz="1800" kern="100" dirty="0">
              <a:solidFill>
                <a:schemeClr val="bg1"/>
              </a:solidFill>
              <a:effectLst/>
              <a:ea typeface="Calibri" panose="020F0502020204030204" pitchFamily="34" charset="0"/>
              <a:cs typeface="Times New Roman" panose="02020603050405020304" pitchFamily="18" charset="0"/>
            </a:endParaRPr>
          </a:p>
        </p:txBody>
      </p:sp>
      <p:sp>
        <p:nvSpPr>
          <p:cNvPr id="11" name="Content Placeholder 10">
            <a:extLst>
              <a:ext uri="{FF2B5EF4-FFF2-40B4-BE49-F238E27FC236}">
                <a16:creationId xmlns:a16="http://schemas.microsoft.com/office/drawing/2014/main" id="{B83B2F5C-D09B-2126-5784-589918E6E1A2}"/>
              </a:ext>
            </a:extLst>
          </p:cNvPr>
          <p:cNvSpPr>
            <a:spLocks noGrp="1"/>
          </p:cNvSpPr>
          <p:nvPr>
            <p:ph sz="quarter" idx="13"/>
          </p:nvPr>
        </p:nvSpPr>
        <p:spPr>
          <a:xfrm>
            <a:off x="7539788" y="2328157"/>
            <a:ext cx="4539917" cy="1922646"/>
          </a:xfrm>
        </p:spPr>
        <p:txBody>
          <a:bodyPr>
            <a:noAutofit/>
          </a:bodyPr>
          <a:lstStyle/>
          <a:p>
            <a:pPr>
              <a:lnSpc>
                <a:spcPct val="107000"/>
              </a:lnSpc>
              <a:spcAft>
                <a:spcPts val="800"/>
              </a:spcAft>
            </a:pPr>
            <a:r>
              <a:rPr lang="en-US" sz="1800" kern="100" dirty="0">
                <a:solidFill>
                  <a:schemeClr val="bg1"/>
                </a:solidFill>
                <a:effectLst/>
                <a:ea typeface="Calibri" panose="020F0502020204030204" pitchFamily="34" charset="0"/>
                <a:cs typeface="Times New Roman" panose="02020603050405020304" pitchFamily="18" charset="0"/>
              </a:rPr>
              <a:t>Click on file </a:t>
            </a:r>
            <a:r>
              <a:rPr lang="en-US" sz="1800" b="1" kern="100" dirty="0">
                <a:solidFill>
                  <a:schemeClr val="bg1"/>
                </a:solidFill>
                <a:effectLst/>
                <a:ea typeface="Calibri" panose="020F0502020204030204" pitchFamily="34" charset="0"/>
                <a:cs typeface="Times New Roman" panose="02020603050405020304" pitchFamily="18" charset="0"/>
              </a:rPr>
              <a:t>AWS Notes.txt </a:t>
            </a:r>
            <a:r>
              <a:rPr lang="en-US" sz="1800" kern="100" dirty="0">
                <a:solidFill>
                  <a:schemeClr val="bg1"/>
                </a:solidFill>
                <a:effectLst/>
                <a:ea typeface="Calibri" panose="020F0502020204030204" pitchFamily="34" charset="0"/>
                <a:cs typeface="Times New Roman" panose="02020603050405020304" pitchFamily="18" charset="0"/>
              </a:rPr>
              <a:t>and here we can see the details of the object uploaded which include </a:t>
            </a:r>
            <a:r>
              <a:rPr lang="en-US" sz="1800" b="1" kern="100" dirty="0">
                <a:solidFill>
                  <a:schemeClr val="bg1"/>
                </a:solidFill>
                <a:effectLst/>
                <a:ea typeface="Calibri" panose="020F0502020204030204" pitchFamily="34" charset="0"/>
                <a:cs typeface="Times New Roman" panose="02020603050405020304" pitchFamily="18" charset="0"/>
              </a:rPr>
              <a:t>Properties, Permissions</a:t>
            </a:r>
            <a:r>
              <a:rPr lang="en-US" sz="1800" kern="100" dirty="0">
                <a:solidFill>
                  <a:schemeClr val="bg1"/>
                </a:solidFill>
                <a:effectLst/>
                <a:ea typeface="Calibri" panose="020F0502020204030204" pitchFamily="34" charset="0"/>
                <a:cs typeface="Times New Roman" panose="02020603050405020304" pitchFamily="18" charset="0"/>
              </a:rPr>
              <a:t>, and </a:t>
            </a:r>
            <a:r>
              <a:rPr lang="en-US" sz="1800" b="1" kern="100" dirty="0">
                <a:solidFill>
                  <a:schemeClr val="bg1"/>
                </a:solidFill>
                <a:effectLst/>
                <a:ea typeface="Calibri" panose="020F0502020204030204" pitchFamily="34" charset="0"/>
                <a:cs typeface="Times New Roman" panose="02020603050405020304" pitchFamily="18" charset="0"/>
              </a:rPr>
              <a:t>Versions</a:t>
            </a:r>
            <a:r>
              <a:rPr lang="en-US" sz="1800" kern="100" dirty="0">
                <a:solidFill>
                  <a:schemeClr val="bg1"/>
                </a:solidFill>
                <a:effectLst/>
                <a:ea typeface="Calibri" panose="020F0502020204030204" pitchFamily="34" charset="0"/>
                <a:cs typeface="Times New Roman" panose="02020603050405020304" pitchFamily="18" charset="0"/>
              </a:rPr>
              <a:t>. Note that we can see an </a:t>
            </a:r>
            <a:r>
              <a:rPr lang="en-US" sz="1800" b="1" kern="100" dirty="0">
                <a:solidFill>
                  <a:schemeClr val="bg1"/>
                </a:solidFill>
                <a:effectLst/>
                <a:ea typeface="Calibri" panose="020F0502020204030204" pitchFamily="34" charset="0"/>
                <a:cs typeface="Times New Roman" panose="02020603050405020304" pitchFamily="18" charset="0"/>
              </a:rPr>
              <a:t>Object URL</a:t>
            </a:r>
            <a:r>
              <a:rPr lang="en-US" sz="1800" kern="100" dirty="0">
                <a:solidFill>
                  <a:schemeClr val="bg1"/>
                </a:solidFill>
                <a:effectLst/>
                <a:ea typeface="Calibri" panose="020F0502020204030204" pitchFamily="34" charset="0"/>
                <a:cs typeface="Times New Roman" panose="02020603050405020304" pitchFamily="18" charset="0"/>
              </a:rPr>
              <a:t> over here. If we copy this URL and paste it into the browser and show data inside the file. </a:t>
            </a:r>
            <a:endParaRPr lang="en-IN" sz="1800" kern="100" dirty="0">
              <a:solidFill>
                <a:schemeClr val="bg1"/>
              </a:solidFill>
              <a:effectLst/>
              <a:ea typeface="Calibri" panose="020F0502020204030204" pitchFamily="34" charset="0"/>
              <a:cs typeface="Times New Roman" panose="02020603050405020304" pitchFamily="18" charset="0"/>
            </a:endParaRPr>
          </a:p>
          <a:p>
            <a:endParaRPr lang="en-US" sz="1800" dirty="0">
              <a:solidFill>
                <a:schemeClr val="bg1"/>
              </a:solidFill>
            </a:endParaRPr>
          </a:p>
        </p:txBody>
      </p:sp>
      <p:sp>
        <p:nvSpPr>
          <p:cNvPr id="3" name="Slide Number Placeholder 2">
            <a:extLst>
              <a:ext uri="{FF2B5EF4-FFF2-40B4-BE49-F238E27FC236}">
                <a16:creationId xmlns:a16="http://schemas.microsoft.com/office/drawing/2014/main" id="{4302C321-51E3-42FB-272E-92F2DCF5A916}"/>
              </a:ext>
            </a:extLst>
          </p:cNvPr>
          <p:cNvSpPr>
            <a:spLocks noGrp="1"/>
          </p:cNvSpPr>
          <p:nvPr>
            <p:ph type="sldNum" sz="quarter" idx="11"/>
          </p:nvPr>
        </p:nvSpPr>
        <p:spPr>
          <a:xfrm>
            <a:off x="10635996" y="6356350"/>
            <a:ext cx="784860" cy="365125"/>
          </a:xfrm>
        </p:spPr>
        <p:txBody>
          <a:bodyPr/>
          <a:lstStyle/>
          <a:p>
            <a:fld id="{294A09A9-5501-47C1-A89A-A340965A2BE2}" type="slidenum">
              <a:rPr lang="en-US" sz="1800" smtClean="0"/>
              <a:pPr/>
              <a:t>9</a:t>
            </a:fld>
            <a:endParaRPr lang="en-US" sz="1800" dirty="0"/>
          </a:p>
        </p:txBody>
      </p:sp>
      <p:pic>
        <p:nvPicPr>
          <p:cNvPr id="7" name="Picture 6">
            <a:extLst>
              <a:ext uri="{FF2B5EF4-FFF2-40B4-BE49-F238E27FC236}">
                <a16:creationId xmlns:a16="http://schemas.microsoft.com/office/drawing/2014/main" id="{8736C8FB-98BE-A324-36CC-EEE0745D7388}"/>
              </a:ext>
            </a:extLst>
          </p:cNvPr>
          <p:cNvPicPr>
            <a:picLocks noChangeAspect="1"/>
          </p:cNvPicPr>
          <p:nvPr/>
        </p:nvPicPr>
        <p:blipFill>
          <a:blip r:embed="rId2"/>
          <a:stretch>
            <a:fillRect/>
          </a:stretch>
        </p:blipFill>
        <p:spPr>
          <a:xfrm>
            <a:off x="932688" y="339773"/>
            <a:ext cx="5596614" cy="1592980"/>
          </a:xfrm>
          <a:prstGeom prst="rect">
            <a:avLst/>
          </a:prstGeom>
        </p:spPr>
      </p:pic>
      <p:pic>
        <p:nvPicPr>
          <p:cNvPr id="8" name="Picture 7">
            <a:extLst>
              <a:ext uri="{FF2B5EF4-FFF2-40B4-BE49-F238E27FC236}">
                <a16:creationId xmlns:a16="http://schemas.microsoft.com/office/drawing/2014/main" id="{05B7B948-CE65-E8BB-EE9E-C803E70E7C8D}"/>
              </a:ext>
            </a:extLst>
          </p:cNvPr>
          <p:cNvPicPr>
            <a:picLocks noChangeAspect="1"/>
          </p:cNvPicPr>
          <p:nvPr/>
        </p:nvPicPr>
        <p:blipFill>
          <a:blip r:embed="rId3"/>
          <a:srcRect t="4805"/>
          <a:stretch/>
        </p:blipFill>
        <p:spPr>
          <a:xfrm>
            <a:off x="932688" y="2259574"/>
            <a:ext cx="5596614" cy="2338852"/>
          </a:xfrm>
          <a:prstGeom prst="rect">
            <a:avLst/>
          </a:prstGeom>
        </p:spPr>
      </p:pic>
      <p:pic>
        <p:nvPicPr>
          <p:cNvPr id="9" name="Picture 8">
            <a:extLst>
              <a:ext uri="{FF2B5EF4-FFF2-40B4-BE49-F238E27FC236}">
                <a16:creationId xmlns:a16="http://schemas.microsoft.com/office/drawing/2014/main" id="{628F0D18-9E60-FA23-C190-F842F2D7EA2D}"/>
              </a:ext>
            </a:extLst>
          </p:cNvPr>
          <p:cNvPicPr>
            <a:picLocks noChangeAspect="1"/>
          </p:cNvPicPr>
          <p:nvPr/>
        </p:nvPicPr>
        <p:blipFill>
          <a:blip r:embed="rId4"/>
          <a:stretch>
            <a:fillRect/>
          </a:stretch>
        </p:blipFill>
        <p:spPr>
          <a:xfrm>
            <a:off x="932687" y="5100465"/>
            <a:ext cx="5596613" cy="1255885"/>
          </a:xfrm>
          <a:prstGeom prst="rect">
            <a:avLst/>
          </a:prstGeom>
        </p:spPr>
      </p:pic>
      <p:sp>
        <p:nvSpPr>
          <p:cNvPr id="13" name="TextBox 12">
            <a:extLst>
              <a:ext uri="{FF2B5EF4-FFF2-40B4-BE49-F238E27FC236}">
                <a16:creationId xmlns:a16="http://schemas.microsoft.com/office/drawing/2014/main" id="{DFABD4C5-A852-FDFD-4BB4-9962453BFED4}"/>
              </a:ext>
            </a:extLst>
          </p:cNvPr>
          <p:cNvSpPr txBox="1"/>
          <p:nvPr/>
        </p:nvSpPr>
        <p:spPr>
          <a:xfrm>
            <a:off x="7539788" y="4598426"/>
            <a:ext cx="4331368" cy="2031325"/>
          </a:xfrm>
          <a:prstGeom prst="rect">
            <a:avLst/>
          </a:prstGeom>
          <a:noFill/>
        </p:spPr>
        <p:txBody>
          <a:bodyPr wrap="square">
            <a:spAutoFit/>
          </a:bodyPr>
          <a:lstStyle/>
          <a:p>
            <a:r>
              <a:rPr lang="en-US" dirty="0">
                <a:solidFill>
                  <a:schemeClr val="bg1"/>
                </a:solidFill>
              </a:rPr>
              <a:t>When we attempt to click the Open button in the top-right corner of the S3 console for a file (e.g., index.html), the system generates the Object URL to access the file. However, since public access is blocked (as configured during bucket creation), the request will result in an Access Denied error. </a:t>
            </a:r>
            <a:endParaRPr lang="en-IN" dirty="0">
              <a:solidFill>
                <a:schemeClr val="bg1"/>
              </a:solidFill>
            </a:endParaRPr>
          </a:p>
        </p:txBody>
      </p:sp>
    </p:spTree>
    <p:extLst>
      <p:ext uri="{BB962C8B-B14F-4D97-AF65-F5344CB8AC3E}">
        <p14:creationId xmlns:p14="http://schemas.microsoft.com/office/powerpoint/2010/main" val="512396665"/>
      </p:ext>
    </p:extLst>
  </p:cSld>
  <p:clrMapOvr>
    <a:masterClrMapping/>
  </p:clrMapOvr>
</p:sld>
</file>

<file path=ppt/theme/theme1.xml><?xml version="1.0" encoding="utf-8"?>
<a:theme xmlns:a="http://schemas.openxmlformats.org/drawingml/2006/main" name="Custom">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 flourish_win32_CP_v3" id="{3BF332BF-22B8-49D8-950E-E9BBBBF59833}" vid="{E4E7F1DC-3AF4-489F-A450-0CED11A8EB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71E6BC5B-F32E-483D-A6CB-100D6BCB78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9915FD3-F777-4046-A12C-BE3860E324BC}">
  <ds:schemaRefs>
    <ds:schemaRef ds:uri="http://schemas.microsoft.com/sharepoint/v3/contenttype/forms"/>
  </ds:schemaRefs>
</ds:datastoreItem>
</file>

<file path=customXml/itemProps3.xml><?xml version="1.0" encoding="utf-8"?>
<ds:datastoreItem xmlns:ds="http://schemas.openxmlformats.org/officeDocument/2006/customXml" ds:itemID="{A384BFC8-02DA-464F-AE97-4951BE47415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{DF6F1D7D-524C-4360-8F7A-972713FC918D}tf56410444_win32</Template>
  <TotalTime>377</TotalTime>
  <Words>2472</Words>
  <Application>Microsoft Office PowerPoint</Application>
  <PresentationFormat>Widescreen</PresentationFormat>
  <Paragraphs>172</Paragraphs>
  <Slides>48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Baskerville Old Face</vt:lpstr>
      <vt:lpstr>Calibri</vt:lpstr>
      <vt:lpstr>Gill Sans Nova Light</vt:lpstr>
      <vt:lpstr>Symbol</vt:lpstr>
      <vt:lpstr>Custom</vt:lpstr>
      <vt:lpstr>AWS S3(Simple Storage Service)</vt:lpstr>
      <vt:lpstr>Agenda</vt:lpstr>
      <vt:lpstr>Introduction to S3</vt:lpstr>
      <vt:lpstr>PowerPoint Presentation</vt:lpstr>
      <vt:lpstr>PowerPoint Presentation</vt:lpstr>
      <vt:lpstr>PowerPoint Presentation</vt:lpstr>
      <vt:lpstr>PowerPoint Presentation</vt:lpstr>
      <vt:lpstr>Uploading Files in Bucket</vt:lpstr>
      <vt:lpstr>PowerPoint Presentation</vt:lpstr>
      <vt:lpstr>AWS S3 with KMS (Key Management Service)</vt:lpstr>
      <vt:lpstr>Setting Up AWS KMS</vt:lpstr>
      <vt:lpstr>PowerPoint Presentation</vt:lpstr>
      <vt:lpstr>PowerPoint Presentation</vt:lpstr>
      <vt:lpstr>PowerPoint Presentation</vt:lpstr>
      <vt:lpstr>PowerPoint Presentation</vt:lpstr>
      <vt:lpstr>PowerPoint Presentation</vt:lpstr>
      <vt:lpstr>AWS Creation of IAM Users for KMS</vt:lpstr>
      <vt:lpstr>PowerPoint Presentation</vt:lpstr>
      <vt:lpstr>PowerPoint Presentation</vt:lpstr>
      <vt:lpstr>PowerPoint Presentation</vt:lpstr>
      <vt:lpstr>PowerPoint Presentation</vt:lpstr>
      <vt:lpstr>AWS S3 Bucket Creation for KMS   </vt:lpstr>
      <vt:lpstr>PowerPoint Presentation</vt:lpstr>
      <vt:lpstr>PowerPoint Presentation</vt:lpstr>
      <vt:lpstr>PowerPoint Presentation</vt:lpstr>
      <vt:lpstr>PowerPoint Presentation</vt:lpstr>
      <vt:lpstr>The IAM user user-1 has permissions for S3 access only. To proceed, click on S3, which will take you to the S3 Dashboard. Select the bucket “bucket1-kms”, Here we can see list of added files. Click on AWS.Notes.txt. </vt:lpstr>
      <vt:lpstr>Second IAM User Login: Sign in using the IAM user(uaer-2) credentials, including the username and password. Click on Sign In. </vt:lpstr>
      <vt:lpstr>You will be navigated to the info page for AWS Notes.txt. Click on Open. After clicking Open, a new window will appear, displaying the data from the file as shown below. </vt:lpstr>
      <vt:lpstr>PowerPoint Presentation</vt:lpstr>
      <vt:lpstr>Creating S3 bucket policies </vt:lpstr>
      <vt:lpstr>Select the bucket deekshu-demo, navigate to the Permissions section, and ensure that Block public access is turned off. </vt:lpstr>
      <vt:lpstr>Create S3 bucket policy:  In the Permissions section of the bucket, you will notice that no policy is currently applied to the bucket. Click on Edit to add a bucket policy.   </vt:lpstr>
      <vt:lpstr>In the Policy Generator, you can define policies to control access to AWS resources. Start by selecting the Policy Type, which in this case is S3 Bucket Policy. Note that you can also create other policy types, such as IAM Policy, SNS Topic Policy, VPC Endpoint Policy, or SQS Policy. Next, add a Statement to define permissions: Effect: Select Deny. Principal: Enter * (all users). Actions: Select PutObject and DeleteObject. Amazon Resource Name (ARN): Enter the Bucket ARN from the previous screen and append /* to it. Click Add Statement to add this rule. </vt:lpstr>
      <vt:lpstr>The Policy Generator returns a JSON document that represents the S3 Bucket Policy. This JSON policy can be directly copied and applied to your S3 bucket. The Policy Generator simplifies the process of creating policies, making it easier to define access controls for your bucket.   Now, copy the generated JSON document and paste it into the Bucket Policy section of your S3 bucket. After pasting the policy, click Save changes. </vt:lpstr>
      <vt:lpstr>Shows Successfully edited bucket policy. Test the Policy: Test the bucket policy by attempting actions that the policy denies. Now, navigate back to the bucket(deekshu-demo), select AWS Notes.txt, and try to Upload file and Delete file.</vt:lpstr>
      <vt:lpstr>PowerPoint Presentation</vt:lpstr>
      <vt:lpstr>S3 Cross Region Replication</vt:lpstr>
      <vt:lpstr>S3 – Cross Region Replication</vt:lpstr>
      <vt:lpstr>Provide a unique name bucket-crr-01 and choose a region(Mumbai Region(ap-south-1).  </vt:lpstr>
      <vt:lpstr>Create Destination Bucket: Repeat the steps to create a second bucket bucket-crr-02 in a different region (N. Virginia region(us-east-1)). </vt:lpstr>
      <vt:lpstr>Here are the two buckets which we created in two different regions, above are the list of buckets.     Configure Replication Rules: Go to the Source Bucket bucket-crr-01(Mumbai region) select the bucket.       Enable Replication: Navigate to Management → Replication rules → Create replication rule.  </vt:lpstr>
      <vt:lpstr>PowerPoint Presentation</vt:lpstr>
      <vt:lpstr>Select the destination bucket by choosing either "A bucket in this account" or "Browse S3" to locate and select the desired bucket where you want to replicate your files. After selecting the destination bucket, click Save. </vt:lpstr>
      <vt:lpstr>Choose IAM role by Clicking on Create new role. </vt:lpstr>
      <vt:lpstr>Redirect to a page Buckets select SourceBucket(bucket-crr-01). </vt:lpstr>
      <vt:lpstr>Destination Bucket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Gaddam Deekshitha</dc:creator>
  <cp:lastModifiedBy>Gaddam Deekshitha</cp:lastModifiedBy>
  <cp:revision>3</cp:revision>
  <dcterms:created xsi:type="dcterms:W3CDTF">2025-02-14T10:55:24Z</dcterms:created>
  <dcterms:modified xsi:type="dcterms:W3CDTF">2025-02-16T13:56:13Z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